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2" r:id="rId3"/>
    <p:sldId id="257" r:id="rId4"/>
    <p:sldId id="258" r:id="rId5"/>
    <p:sldId id="275" r:id="rId6"/>
    <p:sldId id="259" r:id="rId7"/>
    <p:sldId id="260"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varScale="1">
        <p:scale>
          <a:sx n="54" d="100"/>
          <a:sy n="54" d="100"/>
        </p:scale>
        <p:origin x="61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04145DED-C581-4CAE-AA16-B69FAEEF7061}" type="datetimeFigureOut">
              <a:rPr lang="en-US" smtClean="0"/>
              <a:t>2/20/2020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BBA925C-988E-4C87-A6BF-7B89DE777E20}" type="slidenum">
              <a:rPr lang="en-US" smtClean="0"/>
              <a:t>‹#›</a:t>
            </a:fld>
            <a:endParaRPr lang="en-US"/>
          </a:p>
        </p:txBody>
      </p:sp>
    </p:spTree>
    <p:extLst>
      <p:ext uri="{BB962C8B-B14F-4D97-AF65-F5344CB8AC3E}">
        <p14:creationId xmlns:p14="http://schemas.microsoft.com/office/powerpoint/2010/main" val="425958613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145DED-C581-4CAE-AA16-B69FAEEF7061}"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A925C-988E-4C87-A6BF-7B89DE777E20}"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5310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145DED-C581-4CAE-AA16-B69FAEEF7061}"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A925C-988E-4C87-A6BF-7B89DE777E20}"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72601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145DED-C581-4CAE-AA16-B69FAEEF7061}"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A925C-988E-4C87-A6BF-7B89DE777E20}"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0227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4145DED-C581-4CAE-AA16-B69FAEEF7061}" type="datetimeFigureOut">
              <a:rPr lang="en-US" smtClean="0"/>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BA925C-988E-4C87-A6BF-7B89DE777E20}"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7294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4145DED-C581-4CAE-AA16-B69FAEEF7061}"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A925C-988E-4C87-A6BF-7B89DE777E20}" type="slidenum">
              <a:rPr lang="en-US" smtClean="0"/>
              <a:t>‹#›</a:t>
            </a:fld>
            <a:endParaRPr lang="en-US"/>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0743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4145DED-C581-4CAE-AA16-B69FAEEF7061}" type="datetimeFigureOut">
              <a:rPr lang="en-US" smtClean="0"/>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BA925C-988E-4C87-A6BF-7B89DE777E20}" type="slidenum">
              <a:rPr lang="en-US" smtClean="0"/>
              <a:t>‹#›</a:t>
            </a:fld>
            <a:endParaRPr lang="en-US"/>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496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4145DED-C581-4CAE-AA16-B69FAEEF7061}" type="datetimeFigureOut">
              <a:rPr lang="en-US" smtClean="0"/>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BA925C-988E-4C87-A6BF-7B89DE777E20}" type="slidenum">
              <a:rPr lang="en-US" smtClean="0"/>
              <a:t>‹#›</a:t>
            </a:fld>
            <a:endParaRPr lang="en-US"/>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55498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45DED-C581-4CAE-AA16-B69FAEEF7061}" type="datetimeFigureOut">
              <a:rPr lang="en-US" smtClean="0"/>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BA925C-988E-4C87-A6BF-7B89DE777E20}" type="slidenum">
              <a:rPr lang="en-US" smtClean="0"/>
              <a:t>‹#›</a:t>
            </a:fld>
            <a:endParaRPr lang="en-US"/>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47342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4145DED-C581-4CAE-AA16-B69FAEEF7061}"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A925C-988E-4C87-A6BF-7B89DE777E20}" type="slidenum">
              <a:rPr lang="en-US" smtClean="0"/>
              <a:t>‹#›</a:t>
            </a:fld>
            <a:endParaRPr lang="en-US"/>
          </a:p>
        </p:txBody>
      </p:sp>
    </p:spTree>
    <p:extLst>
      <p:ext uri="{BB962C8B-B14F-4D97-AF65-F5344CB8AC3E}">
        <p14:creationId xmlns:p14="http://schemas.microsoft.com/office/powerpoint/2010/main" val="3075343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4145DED-C581-4CAE-AA16-B69FAEEF7061}" type="datetimeFigureOut">
              <a:rPr lang="en-US" smtClean="0"/>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BA925C-988E-4C87-A6BF-7B89DE777E20}" type="slidenum">
              <a:rPr lang="en-US" smtClean="0"/>
              <a:t>‹#›</a:t>
            </a:fld>
            <a:endParaRPr lang="en-US"/>
          </a:p>
        </p:txBody>
      </p:sp>
    </p:spTree>
    <p:extLst>
      <p:ext uri="{BB962C8B-B14F-4D97-AF65-F5344CB8AC3E}">
        <p14:creationId xmlns:p14="http://schemas.microsoft.com/office/powerpoint/2010/main" val="126089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04145DED-C581-4CAE-AA16-B69FAEEF7061}" type="datetimeFigureOut">
              <a:rPr lang="en-US" smtClean="0"/>
              <a:t>2/20/2020</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8BBA925C-988E-4C87-A6BF-7B89DE777E20}" type="slidenum">
              <a:rPr lang="en-US" smtClean="0"/>
              <a:t>‹#›</a:t>
            </a:fld>
            <a:endParaRPr lang="en-US"/>
          </a:p>
        </p:txBody>
      </p:sp>
    </p:spTree>
    <p:extLst>
      <p:ext uri="{BB962C8B-B14F-4D97-AF65-F5344CB8AC3E}">
        <p14:creationId xmlns:p14="http://schemas.microsoft.com/office/powerpoint/2010/main" val="40210303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arijsonline.nl/gepetto/" TargetMode="External"/><Relationship Id="rId2" Type="http://schemas.openxmlformats.org/officeDocument/2006/relationships/hyperlink" Target="http://www.parijsonline.nl/de-velib/"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parijsonline.nl/gepetto/" TargetMode="External"/><Relationship Id="rId2" Type="http://schemas.openxmlformats.org/officeDocument/2006/relationships/hyperlink" Target="http://www.parijsonline.nl/de-velib/"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consumentenbond.n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Argumenteren</a:t>
            </a:r>
            <a:endParaRPr lang="en-US" dirty="0"/>
          </a:p>
        </p:txBody>
      </p:sp>
      <p:sp>
        <p:nvSpPr>
          <p:cNvPr id="3" name="Subtitle 2"/>
          <p:cNvSpPr>
            <a:spLocks noGrp="1"/>
          </p:cNvSpPr>
          <p:nvPr>
            <p:ph type="subTitle" idx="1"/>
          </p:nvPr>
        </p:nvSpPr>
        <p:spPr/>
        <p:txBody>
          <a:bodyPr/>
          <a:lstStyle/>
          <a:p>
            <a:r>
              <a:rPr lang="en-US" dirty="0" err="1" smtClean="0"/>
              <a:t>Deel</a:t>
            </a:r>
            <a:r>
              <a:rPr lang="en-US" dirty="0" smtClean="0"/>
              <a:t> 1: wat is </a:t>
            </a:r>
            <a:r>
              <a:rPr lang="en-US" dirty="0" err="1" smtClean="0"/>
              <a:t>argumenteren</a:t>
            </a:r>
            <a:r>
              <a:rPr lang="en-US" dirty="0" smtClean="0"/>
              <a:t>?</a:t>
            </a:r>
            <a:endParaRPr lang="en-US" dirty="0"/>
          </a:p>
        </p:txBody>
      </p:sp>
    </p:spTree>
    <p:extLst>
      <p:ext uri="{BB962C8B-B14F-4D97-AF65-F5344CB8AC3E}">
        <p14:creationId xmlns:p14="http://schemas.microsoft.com/office/powerpoint/2010/main" val="2401104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Oefeningen</a:t>
            </a:r>
            <a:endParaRPr lang="en-US" dirty="0"/>
          </a:p>
        </p:txBody>
      </p:sp>
      <p:sp>
        <p:nvSpPr>
          <p:cNvPr id="3" name="Content Placeholder 2"/>
          <p:cNvSpPr>
            <a:spLocks noGrp="1"/>
          </p:cNvSpPr>
          <p:nvPr>
            <p:ph idx="1"/>
          </p:nvPr>
        </p:nvSpPr>
        <p:spPr/>
        <p:txBody>
          <a:bodyPr/>
          <a:lstStyle/>
          <a:p>
            <a:r>
              <a:rPr lang="en-US" dirty="0" err="1" smtClean="0"/>
              <a:t>Geef</a:t>
            </a:r>
            <a:r>
              <a:rPr lang="en-US" dirty="0" smtClean="0"/>
              <a:t> </a:t>
            </a:r>
            <a:r>
              <a:rPr lang="en-US" dirty="0" err="1" smtClean="0"/>
              <a:t>aan</a:t>
            </a:r>
            <a:r>
              <a:rPr lang="en-US" dirty="0" smtClean="0"/>
              <a:t> of </a:t>
            </a:r>
            <a:r>
              <a:rPr lang="en-US" dirty="0" err="1" smtClean="0"/>
              <a:t>er</a:t>
            </a:r>
            <a:r>
              <a:rPr lang="en-US" dirty="0" smtClean="0"/>
              <a:t> </a:t>
            </a:r>
            <a:r>
              <a:rPr lang="en-US" dirty="0" err="1" smtClean="0"/>
              <a:t>bij</a:t>
            </a:r>
            <a:r>
              <a:rPr lang="en-US" dirty="0" smtClean="0"/>
              <a:t> de </a:t>
            </a:r>
            <a:r>
              <a:rPr lang="en-US" dirty="0" err="1" smtClean="0"/>
              <a:t>volgende</a:t>
            </a:r>
            <a:r>
              <a:rPr lang="en-US" dirty="0" smtClean="0"/>
              <a:t> </a:t>
            </a:r>
            <a:r>
              <a:rPr lang="en-US" dirty="0" err="1" smtClean="0"/>
              <a:t>teksten</a:t>
            </a:r>
            <a:r>
              <a:rPr lang="en-US" dirty="0" smtClean="0"/>
              <a:t> </a:t>
            </a:r>
            <a:r>
              <a:rPr lang="en-US" dirty="0" err="1" smtClean="0"/>
              <a:t>wel</a:t>
            </a:r>
            <a:r>
              <a:rPr lang="en-US" dirty="0" smtClean="0"/>
              <a:t> of </a:t>
            </a:r>
            <a:r>
              <a:rPr lang="en-US" dirty="0" err="1" smtClean="0"/>
              <a:t>niet</a:t>
            </a:r>
            <a:r>
              <a:rPr lang="en-US" dirty="0" smtClean="0"/>
              <a:t> </a:t>
            </a:r>
            <a:r>
              <a:rPr lang="en-US" dirty="0" err="1" smtClean="0"/>
              <a:t>geargumenteerd</a:t>
            </a:r>
            <a:r>
              <a:rPr lang="en-US" dirty="0" smtClean="0"/>
              <a:t> </a:t>
            </a:r>
            <a:r>
              <a:rPr lang="en-US" dirty="0" err="1" smtClean="0"/>
              <a:t>wordt</a:t>
            </a:r>
            <a:r>
              <a:rPr lang="en-US" dirty="0" smtClean="0"/>
              <a:t>.</a:t>
            </a:r>
            <a:endParaRPr lang="en-US" dirty="0"/>
          </a:p>
        </p:txBody>
      </p:sp>
    </p:spTree>
    <p:extLst>
      <p:ext uri="{BB962C8B-B14F-4D97-AF65-F5344CB8AC3E}">
        <p14:creationId xmlns:p14="http://schemas.microsoft.com/office/powerpoint/2010/main" val="166029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1</a:t>
            </a:r>
            <a:endParaRPr lang="en-US" dirty="0"/>
          </a:p>
        </p:txBody>
      </p:sp>
      <p:sp>
        <p:nvSpPr>
          <p:cNvPr id="3" name="Content Placeholder 2"/>
          <p:cNvSpPr>
            <a:spLocks noGrp="1"/>
          </p:cNvSpPr>
          <p:nvPr>
            <p:ph idx="1"/>
          </p:nvPr>
        </p:nvSpPr>
        <p:spPr/>
        <p:txBody>
          <a:bodyPr/>
          <a:lstStyle/>
          <a:p>
            <a:r>
              <a:rPr lang="nl-NL" dirty="0"/>
              <a:t>"Stress, angstgevoelens en depressie worden in veel meer onderzoeken in verband gebracht met gebruik van sociale media en smartphones. Uit onderzoek van de Universiteit van Pittsburgh uit 2016 blijkt bijvoorbeeld dat gebruik vanaf een uur per dag, 2,7 keer meer risico op depressie geeft. Wat ook uit onderzoek blijkt: minder tijd doorbrengen op sociale media verbetert ons welzijn enorm en vermindert het gevoel van eenzaamheid in nauwelijks drie weken</a:t>
            </a:r>
            <a:r>
              <a:rPr lang="nl-NL" dirty="0" smtClean="0"/>
              <a:t>.“</a:t>
            </a:r>
          </a:p>
          <a:p>
            <a:endParaRPr lang="nl-NL" dirty="0"/>
          </a:p>
          <a:p>
            <a:r>
              <a:rPr lang="nl-NL" dirty="0" smtClean="0"/>
              <a:t>Bron: Nu.nl - </a:t>
            </a:r>
            <a:r>
              <a:rPr lang="nl-NL" b="1" dirty="0" smtClean="0"/>
              <a:t>Neurowetenschapper</a:t>
            </a:r>
            <a:r>
              <a:rPr lang="nl-NL" b="1" dirty="0"/>
              <a:t>: 'Week zonder telefoon geeft al </a:t>
            </a:r>
            <a:r>
              <a:rPr lang="nl-NL" b="1" dirty="0" smtClean="0"/>
              <a:t>gezondheidswinst‘,  19 februari 2020</a:t>
            </a:r>
            <a:endParaRPr lang="nl-NL" b="1" dirty="0"/>
          </a:p>
          <a:p>
            <a:endParaRPr lang="en-US" dirty="0"/>
          </a:p>
        </p:txBody>
      </p:sp>
    </p:spTree>
    <p:extLst>
      <p:ext uri="{BB962C8B-B14F-4D97-AF65-F5344CB8AC3E}">
        <p14:creationId xmlns:p14="http://schemas.microsoft.com/office/powerpoint/2010/main" val="3794390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1: </a:t>
            </a:r>
            <a:r>
              <a:rPr lang="en-US" dirty="0" err="1" smtClean="0"/>
              <a:t>een</a:t>
            </a:r>
            <a:r>
              <a:rPr lang="en-US" dirty="0" smtClean="0"/>
              <a:t> </a:t>
            </a:r>
            <a:r>
              <a:rPr lang="en-US" dirty="0" err="1" smtClean="0"/>
              <a:t>argumenterende</a:t>
            </a:r>
            <a:r>
              <a:rPr lang="en-US" dirty="0" smtClean="0"/>
              <a:t> </a:t>
            </a:r>
            <a:r>
              <a:rPr lang="en-US" dirty="0" err="1" smtClean="0"/>
              <a:t>tekst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smtClean="0"/>
              <a:t>Stelling:</a:t>
            </a:r>
          </a:p>
          <a:p>
            <a:r>
              <a:rPr lang="nl-NL" dirty="0" smtClean="0"/>
              <a:t>"</a:t>
            </a:r>
            <a:r>
              <a:rPr lang="nl-NL" dirty="0"/>
              <a:t>Stress, angstgevoelens en depressie worden in </a:t>
            </a:r>
            <a:r>
              <a:rPr lang="nl-NL" dirty="0" smtClean="0"/>
              <a:t>verband </a:t>
            </a:r>
            <a:r>
              <a:rPr lang="nl-NL" dirty="0"/>
              <a:t>gebracht met gebruik van sociale media en smartphones. </a:t>
            </a:r>
            <a:r>
              <a:rPr lang="nl-NL" dirty="0" smtClean="0"/>
              <a:t>= stelling</a:t>
            </a:r>
          </a:p>
          <a:p>
            <a:pPr marL="0" indent="0">
              <a:buNone/>
            </a:pPr>
            <a:r>
              <a:rPr lang="nl-NL" dirty="0" smtClean="0"/>
              <a:t>Argumenten: </a:t>
            </a:r>
          </a:p>
          <a:p>
            <a:r>
              <a:rPr lang="nl-NL" dirty="0" smtClean="0"/>
              <a:t>gebruik </a:t>
            </a:r>
            <a:r>
              <a:rPr lang="nl-NL" dirty="0"/>
              <a:t>vanaf een uur per dag, </a:t>
            </a:r>
            <a:r>
              <a:rPr lang="nl-NL" dirty="0" smtClean="0"/>
              <a:t>geeft 2,7 </a:t>
            </a:r>
            <a:r>
              <a:rPr lang="nl-NL" dirty="0"/>
              <a:t>keer meer risico op depressie </a:t>
            </a:r>
            <a:endParaRPr lang="nl-NL" dirty="0" smtClean="0"/>
          </a:p>
          <a:p>
            <a:r>
              <a:rPr lang="nl-NL" dirty="0" smtClean="0"/>
              <a:t>minder </a:t>
            </a:r>
            <a:r>
              <a:rPr lang="nl-NL" dirty="0"/>
              <a:t>tijd doorbrengen op sociale media verbetert ons welzijn enorm en vermindert het gevoel van eenzaamheid in nauwelijks drie weken</a:t>
            </a:r>
            <a:r>
              <a:rPr lang="nl-NL" dirty="0" smtClean="0"/>
              <a:t>.</a:t>
            </a:r>
            <a:endParaRPr lang="nl-NL" dirty="0"/>
          </a:p>
          <a:p>
            <a:pPr marL="0" indent="0">
              <a:buNone/>
            </a:pPr>
            <a:r>
              <a:rPr lang="en-US" dirty="0" err="1" smtClean="0"/>
              <a:t>Argumentatie</a:t>
            </a:r>
            <a:r>
              <a:rPr lang="en-US" dirty="0" smtClean="0"/>
              <a:t> op basis van </a:t>
            </a:r>
            <a:r>
              <a:rPr lang="en-US" dirty="0" err="1" smtClean="0"/>
              <a:t>onderzoek</a:t>
            </a:r>
            <a:r>
              <a:rPr lang="en-US" dirty="0" smtClean="0"/>
              <a:t>:</a:t>
            </a:r>
          </a:p>
          <a:p>
            <a:r>
              <a:rPr lang="nl-NL" dirty="0"/>
              <a:t>Uit onderzoek van de Universiteit van Pittsburgh uit </a:t>
            </a:r>
            <a:r>
              <a:rPr lang="nl-NL" dirty="0" smtClean="0"/>
              <a:t>2016 blijkt ...</a:t>
            </a:r>
          </a:p>
          <a:p>
            <a:r>
              <a:rPr lang="nl-NL" dirty="0" smtClean="0"/>
              <a:t>De schrijver wil aantonen dat (te veel)sociale media en smartphone-gebruik negatieve effecten hebben op de gezondheid</a:t>
            </a:r>
            <a:endParaRPr lang="en-US" dirty="0"/>
          </a:p>
        </p:txBody>
      </p:sp>
    </p:spTree>
    <p:extLst>
      <p:ext uri="{BB962C8B-B14F-4D97-AF65-F5344CB8AC3E}">
        <p14:creationId xmlns:p14="http://schemas.microsoft.com/office/powerpoint/2010/main" val="378924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2</a:t>
            </a:r>
            <a:endParaRPr lang="en-US" dirty="0"/>
          </a:p>
        </p:txBody>
      </p:sp>
      <p:sp>
        <p:nvSpPr>
          <p:cNvPr id="3" name="Content Placeholder 2"/>
          <p:cNvSpPr>
            <a:spLocks noGrp="1"/>
          </p:cNvSpPr>
          <p:nvPr>
            <p:ph idx="1"/>
          </p:nvPr>
        </p:nvSpPr>
        <p:spPr/>
        <p:txBody>
          <a:bodyPr/>
          <a:lstStyle/>
          <a:p>
            <a:r>
              <a:rPr lang="nl-NL" dirty="0"/>
              <a:t>Nederlanders die Turkije voor een periode van negentig dagen willen bezoeken, hebben vanaf 2 maart geen visum meer nodig. De Turkse regering heeft de visumplicht voor inwoners van Oostenrijk, België, Nederland, Spanje, Polen en het Verenigd Koninkrijk afgeschaft</a:t>
            </a:r>
            <a:r>
              <a:rPr lang="nl-NL" dirty="0" smtClean="0"/>
              <a:t>.</a:t>
            </a:r>
          </a:p>
          <a:p>
            <a:endParaRPr lang="nl-NL" dirty="0" smtClean="0"/>
          </a:p>
          <a:p>
            <a:r>
              <a:rPr lang="nl-NL" dirty="0" smtClean="0"/>
              <a:t>Bron: Nu.nl - </a:t>
            </a:r>
            <a:r>
              <a:rPr lang="nl-NL" b="1" dirty="0"/>
              <a:t>Turkije schaft toeristenvisum voor Nederlanders </a:t>
            </a:r>
            <a:r>
              <a:rPr lang="nl-NL" b="1" dirty="0" smtClean="0"/>
              <a:t>af – 20 februari 2020</a:t>
            </a:r>
            <a:endParaRPr lang="nl-NL" b="1" dirty="0"/>
          </a:p>
          <a:p>
            <a:endParaRPr lang="en-US" dirty="0"/>
          </a:p>
        </p:txBody>
      </p:sp>
    </p:spTree>
    <p:extLst>
      <p:ext uri="{BB962C8B-B14F-4D97-AF65-F5344CB8AC3E}">
        <p14:creationId xmlns:p14="http://schemas.microsoft.com/office/powerpoint/2010/main" val="3991372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2: </a:t>
            </a:r>
            <a:r>
              <a:rPr lang="en-US" dirty="0" err="1" smtClean="0"/>
              <a:t>niet-argumentatieve</a:t>
            </a:r>
            <a:r>
              <a:rPr lang="en-US" dirty="0" smtClean="0"/>
              <a:t> </a:t>
            </a:r>
            <a:r>
              <a:rPr lang="en-US" dirty="0" err="1" smtClean="0"/>
              <a:t>tekst</a:t>
            </a:r>
            <a:r>
              <a:rPr lang="en-US" dirty="0" smtClean="0"/>
              <a:t> </a:t>
            </a:r>
            <a:endParaRPr lang="en-US" dirty="0"/>
          </a:p>
        </p:txBody>
      </p:sp>
      <p:sp>
        <p:nvSpPr>
          <p:cNvPr id="3" name="Content Placeholder 2"/>
          <p:cNvSpPr>
            <a:spLocks noGrp="1"/>
          </p:cNvSpPr>
          <p:nvPr>
            <p:ph idx="1"/>
          </p:nvPr>
        </p:nvSpPr>
        <p:spPr/>
        <p:txBody>
          <a:bodyPr/>
          <a:lstStyle/>
          <a:p>
            <a:r>
              <a:rPr lang="nl-NL" dirty="0"/>
              <a:t>Nederlanders die Turkije voor een periode van negentig dagen willen bezoeken, hebben vanaf 2 maart geen visum meer nodig. De Turkse regering heeft de visumplicht voor inwoners van Oostenrijk, België, Nederland, Spanje, Polen en het Verenigd Koninkrijk afgeschaft.</a:t>
            </a:r>
          </a:p>
          <a:p>
            <a:r>
              <a:rPr lang="en-US" dirty="0" err="1" smtClean="0"/>
              <a:t>Deze</a:t>
            </a:r>
            <a:r>
              <a:rPr lang="en-US" dirty="0" smtClean="0"/>
              <a:t> </a:t>
            </a:r>
            <a:r>
              <a:rPr lang="en-US" dirty="0" err="1" smtClean="0"/>
              <a:t>tekst</a:t>
            </a:r>
            <a:r>
              <a:rPr lang="en-US" dirty="0" smtClean="0"/>
              <a:t> is </a:t>
            </a:r>
            <a:r>
              <a:rPr lang="en-US" dirty="0" err="1" smtClean="0"/>
              <a:t>zuiver</a:t>
            </a:r>
            <a:r>
              <a:rPr lang="en-US" dirty="0" smtClean="0"/>
              <a:t> </a:t>
            </a:r>
            <a:r>
              <a:rPr lang="en-US" dirty="0" err="1" smtClean="0"/>
              <a:t>informatief</a:t>
            </a:r>
            <a:r>
              <a:rPr lang="en-US" dirty="0" smtClean="0"/>
              <a:t>, de </a:t>
            </a:r>
            <a:r>
              <a:rPr lang="en-US" dirty="0" err="1" smtClean="0"/>
              <a:t>schrijver</a:t>
            </a:r>
            <a:r>
              <a:rPr lang="en-US" dirty="0" smtClean="0"/>
              <a:t> </a:t>
            </a:r>
            <a:r>
              <a:rPr lang="en-US" dirty="0" err="1" smtClean="0"/>
              <a:t>geeft</a:t>
            </a:r>
            <a:r>
              <a:rPr lang="en-US" dirty="0" smtClean="0"/>
              <a:t> </a:t>
            </a:r>
            <a:r>
              <a:rPr lang="en-US" dirty="0" err="1" smtClean="0"/>
              <a:t>informatie</a:t>
            </a:r>
            <a:r>
              <a:rPr lang="en-US" dirty="0" smtClean="0"/>
              <a:t> over het </a:t>
            </a:r>
            <a:r>
              <a:rPr lang="en-US" dirty="0" err="1" smtClean="0"/>
              <a:t>afschaffen</a:t>
            </a:r>
            <a:r>
              <a:rPr lang="en-US" dirty="0" smtClean="0"/>
              <a:t> van de </a:t>
            </a:r>
            <a:r>
              <a:rPr lang="en-US" dirty="0" err="1" smtClean="0"/>
              <a:t>visumplicht</a:t>
            </a:r>
            <a:r>
              <a:rPr lang="en-US" dirty="0" smtClean="0"/>
              <a:t> </a:t>
            </a:r>
            <a:r>
              <a:rPr lang="en-US" dirty="0" err="1" smtClean="0"/>
              <a:t>voor</a:t>
            </a:r>
            <a:r>
              <a:rPr lang="en-US" dirty="0" smtClean="0"/>
              <a:t> </a:t>
            </a:r>
            <a:r>
              <a:rPr lang="en-US" dirty="0" err="1" smtClean="0"/>
              <a:t>Nederlanders</a:t>
            </a:r>
            <a:r>
              <a:rPr lang="en-US" dirty="0" smtClean="0"/>
              <a:t> door </a:t>
            </a:r>
            <a:r>
              <a:rPr lang="en-US" dirty="0" err="1" smtClean="0"/>
              <a:t>Turkije</a:t>
            </a:r>
            <a:endParaRPr lang="en-US" dirty="0"/>
          </a:p>
        </p:txBody>
      </p:sp>
    </p:spTree>
    <p:extLst>
      <p:ext uri="{BB962C8B-B14F-4D97-AF65-F5344CB8AC3E}">
        <p14:creationId xmlns:p14="http://schemas.microsoft.com/office/powerpoint/2010/main" val="971098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3</a:t>
            </a:r>
            <a:endParaRPr lang="en-US" dirty="0"/>
          </a:p>
        </p:txBody>
      </p:sp>
      <p:sp>
        <p:nvSpPr>
          <p:cNvPr id="3" name="Content Placeholder 2"/>
          <p:cNvSpPr>
            <a:spLocks noGrp="1"/>
          </p:cNvSpPr>
          <p:nvPr>
            <p:ph idx="1"/>
          </p:nvPr>
        </p:nvSpPr>
        <p:spPr/>
        <p:txBody>
          <a:bodyPr/>
          <a:lstStyle/>
          <a:p>
            <a:r>
              <a:rPr lang="nl-NL" b="1" dirty="0"/>
              <a:t>Steeds meer mensen in Parijs kiezen ervoor de stad te doorkruisen op de fiets. Efficient van A naar B. Maar je kunt ook de fiets pakken om eens wat bijzondere plekken te ontdekken. Pak een </a:t>
            </a:r>
            <a:r>
              <a:rPr lang="nl-NL" b="1" dirty="0">
                <a:hlinkClick r:id="rId2"/>
              </a:rPr>
              <a:t>Velib</a:t>
            </a:r>
            <a:r>
              <a:rPr lang="nl-NL" b="1" dirty="0"/>
              <a:t> of huur een Hollands ros bij </a:t>
            </a:r>
            <a:r>
              <a:rPr lang="nl-NL" b="1" dirty="0">
                <a:hlinkClick r:id="rId3"/>
              </a:rPr>
              <a:t>Gepetto </a:t>
            </a:r>
            <a:r>
              <a:rPr lang="nl-NL" b="1" dirty="0"/>
              <a:t>en volg de tips van Parijs per fiets</a:t>
            </a:r>
            <a:r>
              <a:rPr lang="nl-NL" b="1" dirty="0" smtClean="0"/>
              <a:t>!</a:t>
            </a:r>
            <a:r>
              <a:rPr lang="nl-NL" b="1" dirty="0"/>
              <a:t> Je zult dan een ongelooflijke dag beleven en op plaatsen komen waar je anders nooit zou komen. Bovendien houden wij van ‘Parijs per fiets’ rekening met een laag budget, dus je spaart nog geld ook!</a:t>
            </a:r>
            <a:endParaRPr lang="en-US" dirty="0"/>
          </a:p>
          <a:p>
            <a:endParaRPr lang="nl-NL" b="1" dirty="0" smtClean="0"/>
          </a:p>
          <a:p>
            <a:endParaRPr lang="nl-NL" b="1" dirty="0"/>
          </a:p>
          <a:p>
            <a:r>
              <a:rPr lang="nl-NL" dirty="0" smtClean="0">
                <a:latin typeface="Arial" panose="020B0604020202020204" pitchFamily="34" charset="0"/>
                <a:cs typeface="Arial" panose="020B0604020202020204" pitchFamily="34" charset="0"/>
              </a:rPr>
              <a:t>naar: wwwParijsmagazine.nl – </a:t>
            </a:r>
            <a:r>
              <a:rPr lang="nl-NL" i="1" dirty="0" smtClean="0">
                <a:latin typeface="Arial" panose="020B0604020202020204" pitchFamily="34" charset="0"/>
                <a:cs typeface="Arial" panose="020B0604020202020204" pitchFamily="34" charset="0"/>
              </a:rPr>
              <a:t>Parijs per fiets </a:t>
            </a:r>
            <a:r>
              <a:rPr lang="nl-NL" dirty="0" smtClean="0">
                <a:latin typeface="Arial" panose="020B0604020202020204" pitchFamily="34" charset="0"/>
                <a:cs typeface="Arial" panose="020B0604020202020204" pitchFamily="34" charset="0"/>
              </a:rPr>
              <a:t>– 1 september 2015</a:t>
            </a:r>
          </a:p>
          <a:p>
            <a:endParaRPr lang="nl-NL" b="1" dirty="0"/>
          </a:p>
          <a:p>
            <a:endParaRPr lang="en-US" dirty="0"/>
          </a:p>
        </p:txBody>
      </p:sp>
    </p:spTree>
    <p:extLst>
      <p:ext uri="{BB962C8B-B14F-4D97-AF65-F5344CB8AC3E}">
        <p14:creationId xmlns:p14="http://schemas.microsoft.com/office/powerpoint/2010/main" val="4209670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a:t>
            </a:r>
            <a:r>
              <a:rPr lang="en-US" dirty="0" err="1" smtClean="0"/>
              <a:t>rgumentatieve</a:t>
            </a:r>
            <a:r>
              <a:rPr lang="en-US" dirty="0" smtClean="0"/>
              <a:t> </a:t>
            </a:r>
            <a:r>
              <a:rPr lang="en-US" dirty="0" err="1" smtClean="0"/>
              <a:t>tekst</a:t>
            </a:r>
            <a:endParaRPr lang="en-US" dirty="0"/>
          </a:p>
        </p:txBody>
      </p:sp>
      <p:sp>
        <p:nvSpPr>
          <p:cNvPr id="3" name="Content Placeholder 2"/>
          <p:cNvSpPr>
            <a:spLocks noGrp="1"/>
          </p:cNvSpPr>
          <p:nvPr>
            <p:ph idx="1"/>
          </p:nvPr>
        </p:nvSpPr>
        <p:spPr/>
        <p:txBody>
          <a:bodyPr>
            <a:normAutofit lnSpcReduction="10000"/>
          </a:bodyPr>
          <a:lstStyle/>
          <a:p>
            <a:r>
              <a:rPr lang="nl-NL" b="1" dirty="0"/>
              <a:t>Steeds meer mensen in Parijs kiezen ervoor de stad te doorkruisen op de fiets. Efficient van A naar B</a:t>
            </a:r>
            <a:r>
              <a:rPr lang="nl-NL" b="1" dirty="0" smtClean="0"/>
              <a:t>. =  feit (controleerbaar)</a:t>
            </a:r>
          </a:p>
          <a:p>
            <a:r>
              <a:rPr lang="nl-NL" b="1" dirty="0" smtClean="0"/>
              <a:t> </a:t>
            </a:r>
            <a:r>
              <a:rPr lang="nl-NL" b="1" dirty="0"/>
              <a:t>Maar je kunt ook de fiets </a:t>
            </a:r>
            <a:r>
              <a:rPr lang="nl-NL" b="1" dirty="0" smtClean="0"/>
              <a:t>pakken om </a:t>
            </a:r>
            <a:r>
              <a:rPr lang="nl-NL" b="1" dirty="0"/>
              <a:t>eens wat bijzondere plekken te ontdekken. </a:t>
            </a:r>
            <a:r>
              <a:rPr lang="nl-NL" b="1" dirty="0" smtClean="0"/>
              <a:t> =  standpunt: neem ook eens de fiets om naar bijzondere plekken te gaan i.p.v. efficient van A naar B te gaan </a:t>
            </a:r>
          </a:p>
          <a:p>
            <a:r>
              <a:rPr lang="nl-NL" b="1" dirty="0" smtClean="0"/>
              <a:t>Pak </a:t>
            </a:r>
            <a:r>
              <a:rPr lang="nl-NL" b="1" dirty="0"/>
              <a:t>een </a:t>
            </a:r>
            <a:r>
              <a:rPr lang="nl-NL" b="1" dirty="0">
                <a:hlinkClick r:id="rId2"/>
              </a:rPr>
              <a:t>Velib</a:t>
            </a:r>
            <a:r>
              <a:rPr lang="nl-NL" b="1" dirty="0"/>
              <a:t> of huur een Hollands ros bij </a:t>
            </a:r>
            <a:r>
              <a:rPr lang="nl-NL" b="1" dirty="0">
                <a:hlinkClick r:id="rId3"/>
              </a:rPr>
              <a:t>Gepetto </a:t>
            </a:r>
            <a:r>
              <a:rPr lang="nl-NL" b="1" dirty="0" smtClean="0"/>
              <a:t> en </a:t>
            </a:r>
            <a:r>
              <a:rPr lang="nl-NL" b="1" dirty="0"/>
              <a:t>volg de tips van Parijs per fiets</a:t>
            </a:r>
            <a:r>
              <a:rPr lang="nl-NL" b="1" dirty="0" smtClean="0"/>
              <a:t>! = standpunt (advies, overhalen)</a:t>
            </a:r>
            <a:endParaRPr lang="nl-NL" b="1" dirty="0"/>
          </a:p>
          <a:p>
            <a:r>
              <a:rPr lang="nl-NL" b="1" dirty="0" smtClean="0"/>
              <a:t>Je zult dan een ongelooflijke dag beleven en op plaatsen komen waar je anders nooit zou komen. Bovendien houden wij van ‘Parijs per fiets’ rekening met een laag budget, dus je spaart nog geld ook!</a:t>
            </a:r>
            <a:r>
              <a:rPr lang="nl-NL" b="1" dirty="0"/>
              <a:t> </a:t>
            </a:r>
            <a:r>
              <a:rPr lang="nl-NL" b="1" dirty="0" smtClean="0"/>
              <a:t>= redengevende argumenten bij het standpunt (advies)</a:t>
            </a:r>
            <a:endParaRPr lang="en-US" dirty="0"/>
          </a:p>
        </p:txBody>
      </p:sp>
    </p:spTree>
    <p:extLst>
      <p:ext uri="{BB962C8B-B14F-4D97-AF65-F5344CB8AC3E}">
        <p14:creationId xmlns:p14="http://schemas.microsoft.com/office/powerpoint/2010/main" val="3912582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4</a:t>
            </a:r>
            <a:endParaRPr lang="en-US" dirty="0"/>
          </a:p>
        </p:txBody>
      </p:sp>
      <p:sp>
        <p:nvSpPr>
          <p:cNvPr id="3" name="Content Placeholder 2"/>
          <p:cNvSpPr>
            <a:spLocks noGrp="1"/>
          </p:cNvSpPr>
          <p:nvPr>
            <p:ph idx="1"/>
          </p:nvPr>
        </p:nvSpPr>
        <p:spPr/>
        <p:txBody>
          <a:bodyPr/>
          <a:lstStyle/>
          <a:p>
            <a:r>
              <a:rPr lang="nl-NL" b="1" dirty="0"/>
              <a:t>Pupilafstand ontbreekt soms</a:t>
            </a:r>
          </a:p>
          <a:p>
            <a:r>
              <a:rPr lang="nl-NL" dirty="0"/>
              <a:t>Soms ontbreekt de pupilafstand op het brilrecept en dat zorgt voor problemen. Zonder pupilafstand kun je geen goede bril maken. Als de pupilafstand op het recept ontbreekt, kun je die zelf proberen op te meten. Charlietemple.com adviseert om met een liniaal aan de slag te gaan.</a:t>
            </a:r>
          </a:p>
          <a:p>
            <a:endParaRPr lang="en-US" dirty="0" smtClean="0"/>
          </a:p>
          <a:p>
            <a:r>
              <a:rPr lang="en-US" dirty="0" err="1" smtClean="0"/>
              <a:t>Bron</a:t>
            </a:r>
            <a:r>
              <a:rPr lang="en-US" dirty="0" smtClean="0"/>
              <a:t>: </a:t>
            </a:r>
            <a:r>
              <a:rPr lang="en-US" dirty="0" smtClean="0">
                <a:hlinkClick r:id="rId2"/>
              </a:rPr>
              <a:t>www.consumentenbond.nl</a:t>
            </a:r>
            <a:r>
              <a:rPr lang="en-US" dirty="0" smtClean="0"/>
              <a:t> – Online </a:t>
            </a:r>
            <a:r>
              <a:rPr lang="en-US" dirty="0" err="1" smtClean="0"/>
              <a:t>brillen</a:t>
            </a:r>
            <a:r>
              <a:rPr lang="en-US" dirty="0" smtClean="0"/>
              <a:t> </a:t>
            </a:r>
            <a:r>
              <a:rPr lang="en-US" dirty="0" err="1" smtClean="0"/>
              <a:t>kopen</a:t>
            </a:r>
            <a:r>
              <a:rPr lang="en-US" dirty="0" smtClean="0"/>
              <a:t> - </a:t>
            </a:r>
            <a:endParaRPr lang="en-US" dirty="0"/>
          </a:p>
        </p:txBody>
      </p:sp>
    </p:spTree>
    <p:extLst>
      <p:ext uri="{BB962C8B-B14F-4D97-AF65-F5344CB8AC3E}">
        <p14:creationId xmlns:p14="http://schemas.microsoft.com/office/powerpoint/2010/main" val="2044138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Niet-argumentatieve</a:t>
            </a:r>
            <a:r>
              <a:rPr lang="en-US" dirty="0" smtClean="0"/>
              <a:t> </a:t>
            </a:r>
            <a:r>
              <a:rPr lang="en-US" dirty="0" err="1" smtClean="0"/>
              <a:t>tekst</a:t>
            </a:r>
            <a:endParaRPr lang="en-US" dirty="0"/>
          </a:p>
        </p:txBody>
      </p:sp>
      <p:sp>
        <p:nvSpPr>
          <p:cNvPr id="3" name="Content Placeholder 2"/>
          <p:cNvSpPr>
            <a:spLocks noGrp="1"/>
          </p:cNvSpPr>
          <p:nvPr>
            <p:ph idx="1"/>
          </p:nvPr>
        </p:nvSpPr>
        <p:spPr/>
        <p:txBody>
          <a:bodyPr/>
          <a:lstStyle/>
          <a:p>
            <a:pPr marL="0" indent="0">
              <a:buNone/>
            </a:pPr>
            <a:r>
              <a:rPr lang="nl-NL" b="1" dirty="0"/>
              <a:t>Pupilafstand ontbreekt soms</a:t>
            </a:r>
          </a:p>
          <a:p>
            <a:pPr marL="0" indent="0">
              <a:buNone/>
            </a:pPr>
            <a:r>
              <a:rPr lang="nl-NL" dirty="0"/>
              <a:t>Soms ontbreekt de pupilafstand op het brilrecept en dat zorgt voor problemen. Zonder pupilafstand kun je geen goede bril maken. Als de pupilafstand op het recept ontbreekt, kun je die zelf proberen op te meten. Charlietemple.com adviseert om met een liniaal aan de slag te gaan.</a:t>
            </a:r>
          </a:p>
          <a:p>
            <a:endParaRPr lang="en-US" dirty="0" smtClean="0"/>
          </a:p>
          <a:p>
            <a:r>
              <a:rPr lang="en-US" dirty="0" err="1" smtClean="0"/>
              <a:t>Deze</a:t>
            </a:r>
            <a:r>
              <a:rPr lang="en-US" dirty="0" smtClean="0"/>
              <a:t> </a:t>
            </a:r>
            <a:r>
              <a:rPr lang="en-US" dirty="0" err="1" smtClean="0"/>
              <a:t>tekst</a:t>
            </a:r>
            <a:r>
              <a:rPr lang="en-US" dirty="0" smtClean="0"/>
              <a:t> </a:t>
            </a:r>
            <a:r>
              <a:rPr lang="en-US" dirty="0" err="1" smtClean="0"/>
              <a:t>bestaat</a:t>
            </a:r>
            <a:r>
              <a:rPr lang="en-US" dirty="0" smtClean="0"/>
              <a:t> </a:t>
            </a:r>
            <a:r>
              <a:rPr lang="en-US" dirty="0" err="1" smtClean="0"/>
              <a:t>zuiver</a:t>
            </a:r>
            <a:r>
              <a:rPr lang="en-US" dirty="0" smtClean="0"/>
              <a:t> </a:t>
            </a:r>
            <a:r>
              <a:rPr lang="en-US" dirty="0" err="1" smtClean="0"/>
              <a:t>uit</a:t>
            </a:r>
            <a:r>
              <a:rPr lang="en-US" dirty="0" smtClean="0"/>
              <a:t> </a:t>
            </a:r>
            <a:r>
              <a:rPr lang="en-US" dirty="0" err="1" smtClean="0"/>
              <a:t>controleerbare</a:t>
            </a:r>
            <a:r>
              <a:rPr lang="en-US" dirty="0" smtClean="0"/>
              <a:t> </a:t>
            </a:r>
            <a:r>
              <a:rPr lang="en-US" dirty="0" err="1" smtClean="0"/>
              <a:t>feiten</a:t>
            </a:r>
            <a:r>
              <a:rPr lang="en-US" dirty="0" smtClean="0"/>
              <a:t>. In de </a:t>
            </a:r>
            <a:r>
              <a:rPr lang="en-US" dirty="0" err="1" smtClean="0"/>
              <a:t>tekst</a:t>
            </a:r>
            <a:r>
              <a:rPr lang="en-US" dirty="0" smtClean="0"/>
              <a:t> </a:t>
            </a:r>
            <a:r>
              <a:rPr lang="en-US" dirty="0" err="1" smtClean="0"/>
              <a:t>geeft</a:t>
            </a:r>
            <a:r>
              <a:rPr lang="en-US" dirty="0" smtClean="0"/>
              <a:t> de </a:t>
            </a:r>
            <a:r>
              <a:rPr lang="en-US" dirty="0" err="1" smtClean="0"/>
              <a:t>schrijver</a:t>
            </a:r>
            <a:r>
              <a:rPr lang="en-US" dirty="0" smtClean="0"/>
              <a:t> </a:t>
            </a:r>
            <a:r>
              <a:rPr lang="en-US" dirty="0" err="1" smtClean="0"/>
              <a:t>informatie</a:t>
            </a:r>
            <a:r>
              <a:rPr lang="en-US" dirty="0" smtClean="0"/>
              <a:t> over het on-line </a:t>
            </a:r>
            <a:r>
              <a:rPr lang="en-US" dirty="0" err="1" smtClean="0"/>
              <a:t>kopen</a:t>
            </a:r>
            <a:r>
              <a:rPr lang="en-US" dirty="0" smtClean="0"/>
              <a:t> van </a:t>
            </a:r>
            <a:r>
              <a:rPr lang="en-US" dirty="0" err="1" smtClean="0"/>
              <a:t>een</a:t>
            </a:r>
            <a:r>
              <a:rPr lang="en-US" dirty="0" smtClean="0"/>
              <a:t> </a:t>
            </a:r>
            <a:r>
              <a:rPr lang="en-US" dirty="0" err="1" smtClean="0"/>
              <a:t>bril</a:t>
            </a:r>
            <a:r>
              <a:rPr lang="en-US" dirty="0" smtClean="0"/>
              <a:t>.</a:t>
            </a:r>
            <a:endParaRPr lang="en-US" dirty="0"/>
          </a:p>
        </p:txBody>
      </p:sp>
    </p:spTree>
    <p:extLst>
      <p:ext uri="{BB962C8B-B14F-4D97-AF65-F5344CB8AC3E}">
        <p14:creationId xmlns:p14="http://schemas.microsoft.com/office/powerpoint/2010/main" val="2465963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Tekst</a:t>
            </a:r>
            <a:r>
              <a:rPr lang="en-US" dirty="0" smtClean="0"/>
              <a:t> 5</a:t>
            </a:r>
            <a:endParaRPr lang="en-US" dirty="0"/>
          </a:p>
        </p:txBody>
      </p:sp>
      <p:sp>
        <p:nvSpPr>
          <p:cNvPr id="3" name="Content Placeholder 2"/>
          <p:cNvSpPr>
            <a:spLocks noGrp="1"/>
          </p:cNvSpPr>
          <p:nvPr>
            <p:ph idx="1"/>
          </p:nvPr>
        </p:nvSpPr>
        <p:spPr/>
        <p:txBody>
          <a:bodyPr/>
          <a:lstStyle/>
          <a:p>
            <a:endParaRPr lang="nl-NL" dirty="0" smtClean="0"/>
          </a:p>
          <a:p>
            <a:endParaRPr lang="nl-NL" dirty="0"/>
          </a:p>
          <a:p>
            <a:r>
              <a:rPr lang="nl-NL" dirty="0" smtClean="0"/>
              <a:t>“</a:t>
            </a:r>
            <a:r>
              <a:rPr lang="nl-NL" dirty="0"/>
              <a:t>In de toekomst gaat er zeker iemand onder de twee uur lopen. Dan moeten ze wel de voetstappen van Kipchoge volgen</a:t>
            </a:r>
            <a:r>
              <a:rPr lang="nl-NL" dirty="0" smtClean="0"/>
              <a:t>.”</a:t>
            </a:r>
          </a:p>
          <a:p>
            <a:r>
              <a:rPr lang="en-US" dirty="0" err="1" smtClean="0"/>
              <a:t>Bron</a:t>
            </a:r>
            <a:r>
              <a:rPr lang="en-US" dirty="0"/>
              <a:t>: </a:t>
            </a:r>
            <a:r>
              <a:rPr lang="en-US" dirty="0" smtClean="0"/>
              <a:t>habitsofmind.nl</a:t>
            </a:r>
            <a:endParaRPr lang="en-US" dirty="0"/>
          </a:p>
        </p:txBody>
      </p:sp>
    </p:spTree>
    <p:extLst>
      <p:ext uri="{BB962C8B-B14F-4D97-AF65-F5344CB8AC3E}">
        <p14:creationId xmlns:p14="http://schemas.microsoft.com/office/powerpoint/2010/main" val="275828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 is </a:t>
            </a:r>
            <a:r>
              <a:rPr lang="en-US" dirty="0" err="1" smtClean="0"/>
              <a:t>argumenteren</a:t>
            </a:r>
            <a:r>
              <a:rPr lang="en-US" dirty="0" smtClean="0"/>
              <a:t>?</a:t>
            </a:r>
            <a:endParaRPr lang="en-US" dirty="0"/>
          </a:p>
        </p:txBody>
      </p:sp>
      <p:sp>
        <p:nvSpPr>
          <p:cNvPr id="3" name="Picture Placeholder 2"/>
          <p:cNvSpPr>
            <a:spLocks noGrp="1"/>
          </p:cNvSpPr>
          <p:nvPr>
            <p:ph type="pic" idx="1"/>
          </p:nvPr>
        </p:nvSpPr>
        <p:spPr/>
      </p:sp>
      <p:sp>
        <p:nvSpPr>
          <p:cNvPr id="4" name="Text Placeholder 3"/>
          <p:cNvSpPr>
            <a:spLocks noGrp="1"/>
          </p:cNvSpPr>
          <p:nvPr>
            <p:ph type="body" sz="half" idx="2"/>
          </p:nvPr>
        </p:nvSpPr>
        <p:spPr/>
        <p:txBody>
          <a:bodyPr/>
          <a:lstStyle/>
          <a:p>
            <a:endParaRPr lang="en-US"/>
          </a:p>
        </p:txBody>
      </p:sp>
      <p:pic>
        <p:nvPicPr>
          <p:cNvPr id="6" name="i-83" descr="Afbeelding"/>
          <p:cNvPicPr/>
          <p:nvPr/>
        </p:nvPicPr>
        <p:blipFill>
          <a:blip r:embed="rId2">
            <a:extLst>
              <a:ext uri="{28A0092B-C50C-407E-A947-70E740481C1C}">
                <a14:useLocalDpi xmlns:a14="http://schemas.microsoft.com/office/drawing/2010/main" val="0"/>
              </a:ext>
            </a:extLst>
          </a:blip>
          <a:srcRect/>
          <a:stretch>
            <a:fillRect/>
          </a:stretch>
        </p:blipFill>
        <p:spPr bwMode="auto">
          <a:xfrm>
            <a:off x="2803683" y="982980"/>
            <a:ext cx="5685473" cy="3741420"/>
          </a:xfrm>
          <a:prstGeom prst="rect">
            <a:avLst/>
          </a:prstGeom>
          <a:noFill/>
          <a:ln>
            <a:noFill/>
          </a:ln>
        </p:spPr>
      </p:pic>
    </p:spTree>
    <p:extLst>
      <p:ext uri="{BB962C8B-B14F-4D97-AF65-F5344CB8AC3E}">
        <p14:creationId xmlns:p14="http://schemas.microsoft.com/office/powerpoint/2010/main" val="2661716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Niet-argumentatieve</a:t>
            </a:r>
            <a:r>
              <a:rPr lang="en-US" dirty="0" smtClean="0"/>
              <a:t> </a:t>
            </a:r>
            <a:r>
              <a:rPr lang="en-US" dirty="0" err="1" smtClean="0"/>
              <a:t>tekst</a:t>
            </a:r>
            <a:endParaRPr lang="en-US" dirty="0"/>
          </a:p>
        </p:txBody>
      </p:sp>
      <p:sp>
        <p:nvSpPr>
          <p:cNvPr id="3" name="Content Placeholder 2"/>
          <p:cNvSpPr>
            <a:spLocks noGrp="1"/>
          </p:cNvSpPr>
          <p:nvPr>
            <p:ph idx="1"/>
          </p:nvPr>
        </p:nvSpPr>
        <p:spPr/>
        <p:txBody>
          <a:bodyPr/>
          <a:lstStyle/>
          <a:p>
            <a:r>
              <a:rPr lang="nl-NL" dirty="0"/>
              <a:t>“In de toekomst gaat er zeker iemand onder de twee uur lopen</a:t>
            </a:r>
            <a:r>
              <a:rPr lang="nl-NL" dirty="0" smtClean="0"/>
              <a:t>. </a:t>
            </a:r>
          </a:p>
          <a:p>
            <a:pPr marL="0" indent="0">
              <a:buNone/>
            </a:pPr>
            <a:r>
              <a:rPr lang="nl-NL" dirty="0"/>
              <a:t> </a:t>
            </a:r>
            <a:r>
              <a:rPr lang="nl-NL" dirty="0" smtClean="0"/>
              <a:t>   = verwachting</a:t>
            </a:r>
          </a:p>
          <a:p>
            <a:r>
              <a:rPr lang="nl-NL" dirty="0" smtClean="0"/>
              <a:t> </a:t>
            </a:r>
            <a:r>
              <a:rPr lang="nl-NL" dirty="0"/>
              <a:t>Dan moeten ze wel de voetstappen van Kipchoge volgen</a:t>
            </a:r>
            <a:r>
              <a:rPr lang="nl-NL" dirty="0" smtClean="0"/>
              <a:t>.” </a:t>
            </a:r>
          </a:p>
          <a:p>
            <a:pPr marL="0" indent="0">
              <a:buNone/>
            </a:pPr>
            <a:r>
              <a:rPr lang="nl-NL" dirty="0"/>
              <a:t> </a:t>
            </a:r>
            <a:r>
              <a:rPr lang="nl-NL" dirty="0" smtClean="0"/>
              <a:t>   = standpunt  (als ...dan, voorwaarde)</a:t>
            </a:r>
          </a:p>
          <a:p>
            <a:pPr marL="0" indent="0">
              <a:buNone/>
            </a:pPr>
            <a:r>
              <a:rPr lang="nl-NL" dirty="0" smtClean="0"/>
              <a:t>Van deze uitspraak is makkelijk een argumentatieve tekst te maken door het standpunt te onderbouwen met argumenten:</a:t>
            </a:r>
          </a:p>
          <a:p>
            <a:r>
              <a:rPr lang="nl-NL" dirty="0"/>
              <a:t>“In de toekomst gaat er zeker iemand onder de twee uur lopen. Dan moeten ze wel de voetstappen van Kipchoge volgen</a:t>
            </a:r>
            <a:r>
              <a:rPr lang="nl-NL" dirty="0" smtClean="0"/>
              <a:t>. </a:t>
            </a:r>
            <a:r>
              <a:rPr lang="nl-NL" u="sng" dirty="0" smtClean="0"/>
              <a:t>Want Kipchoge heeft laten zien dat het kan en ook onder welke voorwaarden. Nu kan men daar gericht op trainen. ” = argumentaties</a:t>
            </a:r>
          </a:p>
          <a:p>
            <a:endParaRPr lang="nl-NL" dirty="0"/>
          </a:p>
          <a:p>
            <a:endParaRPr lang="en-US" dirty="0"/>
          </a:p>
        </p:txBody>
      </p:sp>
    </p:spTree>
    <p:extLst>
      <p:ext uri="{BB962C8B-B14F-4D97-AF65-F5344CB8AC3E}">
        <p14:creationId xmlns:p14="http://schemas.microsoft.com/office/powerpoint/2010/main" val="576065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 is </a:t>
            </a:r>
            <a:r>
              <a:rPr lang="en-US" dirty="0" err="1" smtClean="0"/>
              <a:t>argumenteren</a:t>
            </a:r>
            <a:r>
              <a:rPr lang="en-US" dirty="0" smtClean="0"/>
              <a:t>?</a:t>
            </a:r>
            <a:endParaRPr lang="en-US" dirty="0"/>
          </a:p>
        </p:txBody>
      </p:sp>
      <p:sp>
        <p:nvSpPr>
          <p:cNvPr id="3" name="Content Placeholder 2"/>
          <p:cNvSpPr>
            <a:spLocks noGrp="1"/>
          </p:cNvSpPr>
          <p:nvPr>
            <p:ph idx="1"/>
          </p:nvPr>
        </p:nvSpPr>
        <p:spPr/>
        <p:txBody>
          <a:bodyPr/>
          <a:lstStyle/>
          <a:p>
            <a:r>
              <a:rPr lang="en-US" dirty="0" err="1" smtClean="0"/>
              <a:t>Een</a:t>
            </a:r>
            <a:r>
              <a:rPr lang="en-US" dirty="0" smtClean="0"/>
              <a:t> </a:t>
            </a:r>
            <a:r>
              <a:rPr lang="en-US" dirty="0" err="1" smtClean="0"/>
              <a:t>poging</a:t>
            </a:r>
            <a:r>
              <a:rPr lang="en-US" dirty="0" smtClean="0"/>
              <a:t> om met </a:t>
            </a:r>
            <a:r>
              <a:rPr lang="en-US" dirty="0" err="1" smtClean="0"/>
              <a:t>argumenten</a:t>
            </a:r>
            <a:r>
              <a:rPr lang="en-US" dirty="0" smtClean="0"/>
              <a:t> </a:t>
            </a:r>
            <a:r>
              <a:rPr lang="en-US" dirty="0" err="1" smtClean="0"/>
              <a:t>een</a:t>
            </a:r>
            <a:r>
              <a:rPr lang="en-US" dirty="0" smtClean="0"/>
              <a:t> </a:t>
            </a:r>
            <a:r>
              <a:rPr lang="en-US" dirty="0" err="1" smtClean="0"/>
              <a:t>standpunt</a:t>
            </a:r>
            <a:r>
              <a:rPr lang="en-US" dirty="0" smtClean="0"/>
              <a:t> </a:t>
            </a:r>
            <a:r>
              <a:rPr lang="en-US" dirty="0" err="1" smtClean="0"/>
              <a:t>aannemelijk</a:t>
            </a:r>
            <a:r>
              <a:rPr lang="en-US" dirty="0" smtClean="0"/>
              <a:t> of </a:t>
            </a:r>
            <a:r>
              <a:rPr lang="en-US" dirty="0" err="1" smtClean="0"/>
              <a:t>aanvaardbaar</a:t>
            </a:r>
            <a:r>
              <a:rPr lang="en-US" dirty="0" smtClean="0"/>
              <a:t> </a:t>
            </a:r>
            <a:r>
              <a:rPr lang="en-US" dirty="0" err="1" smtClean="0"/>
              <a:t>maken</a:t>
            </a:r>
            <a:endParaRPr lang="en-US" dirty="0" smtClean="0"/>
          </a:p>
          <a:p>
            <a:endParaRPr lang="en-US" dirty="0"/>
          </a:p>
          <a:p>
            <a:r>
              <a:rPr lang="en-US" dirty="0" smtClean="0"/>
              <a:t>Wat is </a:t>
            </a:r>
            <a:r>
              <a:rPr lang="en-US" dirty="0" err="1" smtClean="0"/>
              <a:t>aannemelijk</a:t>
            </a:r>
            <a:r>
              <a:rPr lang="en-US" dirty="0" smtClean="0"/>
              <a:t>, </a:t>
            </a:r>
            <a:r>
              <a:rPr lang="en-US" dirty="0" err="1" smtClean="0"/>
              <a:t>aanvaardbaar</a:t>
            </a:r>
            <a:r>
              <a:rPr lang="en-US" dirty="0" smtClean="0"/>
              <a:t>, </a:t>
            </a:r>
            <a:r>
              <a:rPr lang="en-US" dirty="0" err="1" smtClean="0"/>
              <a:t>acceptabel</a:t>
            </a:r>
            <a:r>
              <a:rPr lang="en-US" dirty="0" smtClean="0"/>
              <a:t>?</a:t>
            </a:r>
          </a:p>
          <a:p>
            <a:r>
              <a:rPr lang="en-US" dirty="0" err="1" smtClean="0"/>
              <a:t>Een</a:t>
            </a:r>
            <a:r>
              <a:rPr lang="en-US" dirty="0" smtClean="0"/>
              <a:t> </a:t>
            </a:r>
            <a:r>
              <a:rPr lang="en-US" dirty="0" err="1" smtClean="0"/>
              <a:t>argumentatie</a:t>
            </a:r>
            <a:r>
              <a:rPr lang="en-US" dirty="0" smtClean="0"/>
              <a:t> is </a:t>
            </a:r>
            <a:r>
              <a:rPr lang="en-US" dirty="0" err="1" smtClean="0"/>
              <a:t>aannemelijk</a:t>
            </a:r>
            <a:r>
              <a:rPr lang="en-US" dirty="0" smtClean="0"/>
              <a:t> </a:t>
            </a:r>
            <a:r>
              <a:rPr lang="en-US" dirty="0" err="1" smtClean="0"/>
              <a:t>wanneer</a:t>
            </a:r>
            <a:r>
              <a:rPr lang="en-US" dirty="0" smtClean="0"/>
              <a:t> </a:t>
            </a:r>
            <a:r>
              <a:rPr lang="en-US" dirty="0" err="1" smtClean="0"/>
              <a:t>een</a:t>
            </a:r>
            <a:r>
              <a:rPr lang="en-US" dirty="0" smtClean="0"/>
              <a:t> </a:t>
            </a:r>
            <a:r>
              <a:rPr lang="en-US" dirty="0" err="1" smtClean="0"/>
              <a:t>schrijver</a:t>
            </a:r>
            <a:r>
              <a:rPr lang="en-US" dirty="0" smtClean="0"/>
              <a:t>/</a:t>
            </a:r>
            <a:r>
              <a:rPr lang="en-US" dirty="0" err="1" smtClean="0"/>
              <a:t>spreker</a:t>
            </a:r>
            <a:r>
              <a:rPr lang="en-US" dirty="0" smtClean="0"/>
              <a:t> </a:t>
            </a:r>
            <a:r>
              <a:rPr lang="en-US" dirty="0" err="1" smtClean="0"/>
              <a:t>zijn</a:t>
            </a:r>
            <a:r>
              <a:rPr lang="en-US" dirty="0" smtClean="0"/>
              <a:t> </a:t>
            </a:r>
            <a:r>
              <a:rPr lang="en-US" dirty="0" err="1" smtClean="0"/>
              <a:t>argumentatie</a:t>
            </a:r>
            <a:r>
              <a:rPr lang="en-US" dirty="0" smtClean="0"/>
              <a:t> </a:t>
            </a:r>
            <a:r>
              <a:rPr lang="en-US" dirty="0" err="1" smtClean="0"/>
              <a:t>ook</a:t>
            </a:r>
            <a:r>
              <a:rPr lang="en-US" dirty="0" smtClean="0"/>
              <a:t> </a:t>
            </a:r>
            <a:r>
              <a:rPr lang="en-US" dirty="0" err="1" smtClean="0"/>
              <a:t>na</a:t>
            </a:r>
            <a:r>
              <a:rPr lang="en-US" dirty="0" smtClean="0"/>
              <a:t> </a:t>
            </a:r>
            <a:r>
              <a:rPr lang="en-US" dirty="0" err="1" smtClean="0"/>
              <a:t>een</a:t>
            </a:r>
            <a:r>
              <a:rPr lang="en-US" dirty="0" smtClean="0"/>
              <a:t>  </a:t>
            </a:r>
            <a:r>
              <a:rPr lang="en-US" dirty="0" err="1" smtClean="0"/>
              <a:t>kritische</a:t>
            </a:r>
            <a:r>
              <a:rPr lang="en-US" dirty="0" smtClean="0"/>
              <a:t> </a:t>
            </a:r>
            <a:r>
              <a:rPr lang="en-US" dirty="0" err="1" smtClean="0"/>
              <a:t>beschouwing</a:t>
            </a:r>
            <a:r>
              <a:rPr lang="en-US" dirty="0" smtClean="0"/>
              <a:t> </a:t>
            </a:r>
            <a:r>
              <a:rPr lang="en-US" dirty="0" err="1" smtClean="0"/>
              <a:t>staande</a:t>
            </a:r>
            <a:r>
              <a:rPr lang="en-US" dirty="0" smtClean="0"/>
              <a:t> </a:t>
            </a:r>
            <a:r>
              <a:rPr lang="en-US" dirty="0" err="1" smtClean="0"/>
              <a:t>kan</a:t>
            </a:r>
            <a:r>
              <a:rPr lang="en-US" dirty="0" smtClean="0"/>
              <a:t> </a:t>
            </a:r>
            <a:r>
              <a:rPr lang="en-US" dirty="0" err="1" smtClean="0"/>
              <a:t>houden</a:t>
            </a:r>
            <a:r>
              <a:rPr lang="en-US" dirty="0" smtClean="0"/>
              <a:t>. </a:t>
            </a:r>
            <a:endParaRPr lang="en-US" dirty="0"/>
          </a:p>
        </p:txBody>
      </p:sp>
    </p:spTree>
    <p:extLst>
      <p:ext uri="{BB962C8B-B14F-4D97-AF65-F5344CB8AC3E}">
        <p14:creationId xmlns:p14="http://schemas.microsoft.com/office/powerpoint/2010/main" val="1864531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Psychologische</a:t>
            </a:r>
            <a:r>
              <a:rPr lang="en-US" dirty="0" smtClean="0"/>
              <a:t> </a:t>
            </a:r>
            <a:r>
              <a:rPr lang="en-US" dirty="0" err="1" smtClean="0"/>
              <a:t>en</a:t>
            </a:r>
            <a:r>
              <a:rPr lang="en-US" dirty="0" smtClean="0"/>
              <a:t> rationale </a:t>
            </a:r>
            <a:r>
              <a:rPr lang="en-US" dirty="0" err="1" smtClean="0"/>
              <a:t>overtuigingsmiddelen</a:t>
            </a:r>
            <a:endParaRPr lang="en-US" dirty="0"/>
          </a:p>
        </p:txBody>
      </p:sp>
      <p:sp>
        <p:nvSpPr>
          <p:cNvPr id="3" name="Content Placeholder 2"/>
          <p:cNvSpPr>
            <a:spLocks noGrp="1"/>
          </p:cNvSpPr>
          <p:nvPr>
            <p:ph idx="1"/>
          </p:nvPr>
        </p:nvSpPr>
        <p:spPr/>
        <p:txBody>
          <a:bodyPr/>
          <a:lstStyle/>
          <a:p>
            <a:r>
              <a:rPr lang="en-US" dirty="0" smtClean="0"/>
              <a:t>In </a:t>
            </a:r>
            <a:r>
              <a:rPr lang="en-US" dirty="0" err="1" smtClean="0"/>
              <a:t>navolging</a:t>
            </a:r>
            <a:r>
              <a:rPr lang="en-US" dirty="0" smtClean="0"/>
              <a:t> van Aristoteles, </a:t>
            </a:r>
            <a:r>
              <a:rPr lang="en-US" dirty="0" err="1" smtClean="0"/>
              <a:t>Grieks</a:t>
            </a:r>
            <a:r>
              <a:rPr lang="en-US" dirty="0" smtClean="0"/>
              <a:t> </a:t>
            </a:r>
            <a:r>
              <a:rPr lang="en-US" dirty="0" err="1" smtClean="0"/>
              <a:t>filosoof</a:t>
            </a:r>
            <a:r>
              <a:rPr lang="en-US" dirty="0" smtClean="0"/>
              <a:t>  (384 tot 322 </a:t>
            </a:r>
            <a:r>
              <a:rPr lang="en-US" dirty="0" err="1" smtClean="0"/>
              <a:t>vóór</a:t>
            </a:r>
            <a:r>
              <a:rPr lang="en-US" dirty="0" smtClean="0"/>
              <a:t> </a:t>
            </a:r>
            <a:r>
              <a:rPr lang="en-US" dirty="0" err="1" smtClean="0"/>
              <a:t>Chr</a:t>
            </a:r>
            <a:r>
              <a:rPr lang="en-US" dirty="0" smtClean="0"/>
              <a:t>), </a:t>
            </a:r>
            <a:r>
              <a:rPr lang="en-US" dirty="0" err="1" smtClean="0"/>
              <a:t>onderscheiden</a:t>
            </a:r>
            <a:r>
              <a:rPr lang="en-US" dirty="0" smtClean="0"/>
              <a:t> </a:t>
            </a:r>
            <a:r>
              <a:rPr lang="en-US" dirty="0"/>
              <a:t>w</a:t>
            </a:r>
            <a:r>
              <a:rPr lang="en-US" dirty="0" smtClean="0"/>
              <a:t>e 3 </a:t>
            </a:r>
            <a:r>
              <a:rPr lang="en-US" dirty="0" err="1" smtClean="0"/>
              <a:t>verschillende</a:t>
            </a:r>
            <a:r>
              <a:rPr lang="en-US" dirty="0" smtClean="0"/>
              <a:t> </a:t>
            </a:r>
            <a:r>
              <a:rPr lang="en-US" dirty="0" err="1" smtClean="0"/>
              <a:t>soorten</a:t>
            </a:r>
            <a:r>
              <a:rPr lang="en-US" dirty="0" smtClean="0"/>
              <a:t> </a:t>
            </a:r>
            <a:r>
              <a:rPr lang="en-US" dirty="0" err="1" smtClean="0"/>
              <a:t>overtuigings</a:t>
            </a:r>
            <a:r>
              <a:rPr lang="en-US" i="1" u="sng" dirty="0" err="1" smtClean="0"/>
              <a:t>middelen</a:t>
            </a:r>
            <a:r>
              <a:rPr lang="en-US" dirty="0" smtClean="0"/>
              <a:t>:</a:t>
            </a:r>
          </a:p>
          <a:p>
            <a:endParaRPr lang="en-US" dirty="0"/>
          </a:p>
          <a:p>
            <a:r>
              <a:rPr lang="en-US" dirty="0" smtClean="0"/>
              <a:t>1. </a:t>
            </a:r>
            <a:r>
              <a:rPr lang="en-US" dirty="0" err="1" smtClean="0"/>
              <a:t>Overtuiging</a:t>
            </a:r>
            <a:r>
              <a:rPr lang="en-US" dirty="0" smtClean="0"/>
              <a:t> op basis van ethos</a:t>
            </a:r>
          </a:p>
          <a:p>
            <a:endParaRPr lang="en-US" dirty="0"/>
          </a:p>
          <a:p>
            <a:r>
              <a:rPr lang="en-US" dirty="0" smtClean="0"/>
              <a:t>2. </a:t>
            </a:r>
            <a:r>
              <a:rPr lang="en-US" dirty="0" err="1" smtClean="0"/>
              <a:t>Overtuiging</a:t>
            </a:r>
            <a:r>
              <a:rPr lang="en-US" dirty="0" smtClean="0"/>
              <a:t> op basis van pathos</a:t>
            </a:r>
          </a:p>
          <a:p>
            <a:endParaRPr lang="en-US" dirty="0"/>
          </a:p>
          <a:p>
            <a:r>
              <a:rPr lang="en-US" dirty="0" smtClean="0"/>
              <a:t>3. </a:t>
            </a:r>
            <a:r>
              <a:rPr lang="en-US" dirty="0" err="1" smtClean="0"/>
              <a:t>Overtuiging</a:t>
            </a:r>
            <a:r>
              <a:rPr lang="en-US" dirty="0" smtClean="0"/>
              <a:t> op basis van logos (</a:t>
            </a:r>
            <a:r>
              <a:rPr lang="en-US" dirty="0" err="1" smtClean="0"/>
              <a:t>argumenten</a:t>
            </a:r>
            <a:r>
              <a:rPr lang="en-US" dirty="0" smtClean="0"/>
              <a:t>)</a:t>
            </a:r>
            <a:endParaRPr lang="en-US" dirty="0"/>
          </a:p>
        </p:txBody>
      </p:sp>
    </p:spTree>
    <p:extLst>
      <p:ext uri="{BB962C8B-B14F-4D97-AF65-F5344CB8AC3E}">
        <p14:creationId xmlns:p14="http://schemas.microsoft.com/office/powerpoint/2010/main" val="1447926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519362" y="1362075"/>
            <a:ext cx="7153275" cy="4133850"/>
          </a:xfrm>
          <a:prstGeom prst="rect">
            <a:avLst/>
          </a:prstGeom>
        </p:spPr>
      </p:pic>
    </p:spTree>
    <p:extLst>
      <p:ext uri="{BB962C8B-B14F-4D97-AF65-F5344CB8AC3E}">
        <p14:creationId xmlns:p14="http://schemas.microsoft.com/office/powerpoint/2010/main" val="270474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Overtuiging</a:t>
            </a:r>
            <a:r>
              <a:rPr lang="en-US" dirty="0" smtClean="0"/>
              <a:t> op basis van ethos (</a:t>
            </a:r>
            <a:r>
              <a:rPr lang="en-US" dirty="0" err="1" smtClean="0"/>
              <a:t>kwaliteiten</a:t>
            </a:r>
            <a:r>
              <a:rPr lang="en-US" dirty="0" smtClean="0"/>
              <a:t>)</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b="1" dirty="0" err="1" smtClean="0"/>
              <a:t>Overtuigingsmiddelen</a:t>
            </a:r>
            <a:r>
              <a:rPr lang="en-US" b="1" dirty="0" smtClean="0"/>
              <a:t> door </a:t>
            </a:r>
            <a:r>
              <a:rPr lang="en-US" b="1" dirty="0" err="1" smtClean="0"/>
              <a:t>zich</a:t>
            </a:r>
            <a:r>
              <a:rPr lang="en-US" b="1" dirty="0" smtClean="0"/>
              <a:t> </a:t>
            </a:r>
            <a:r>
              <a:rPr lang="en-US" b="1" dirty="0" err="1" smtClean="0"/>
              <a:t>te</a:t>
            </a:r>
            <a:r>
              <a:rPr lang="en-US" b="1" dirty="0" smtClean="0"/>
              <a:t> </a:t>
            </a:r>
            <a:r>
              <a:rPr lang="en-US" b="1" dirty="0" err="1" smtClean="0"/>
              <a:t>beroepen</a:t>
            </a:r>
            <a:r>
              <a:rPr lang="en-US" b="1" dirty="0" smtClean="0"/>
              <a:t> op </a:t>
            </a:r>
            <a:r>
              <a:rPr lang="en-US" b="1" dirty="0" err="1" smtClean="0"/>
              <a:t>eigen</a:t>
            </a:r>
            <a:r>
              <a:rPr lang="en-US" b="1" dirty="0" smtClean="0"/>
              <a:t> </a:t>
            </a:r>
            <a:r>
              <a:rPr lang="en-US" b="1" dirty="0" err="1" smtClean="0"/>
              <a:t>kwaliteiten</a:t>
            </a:r>
            <a:endParaRPr lang="en-US" b="1" dirty="0" smtClean="0"/>
          </a:p>
          <a:p>
            <a:endParaRPr lang="en-US" dirty="0"/>
          </a:p>
          <a:p>
            <a:r>
              <a:rPr lang="en-US" dirty="0" smtClean="0"/>
              <a:t>Het </a:t>
            </a:r>
            <a:r>
              <a:rPr lang="en-US" dirty="0" err="1" smtClean="0"/>
              <a:t>publiek</a:t>
            </a:r>
            <a:r>
              <a:rPr lang="en-US" dirty="0" smtClean="0"/>
              <a:t> </a:t>
            </a:r>
            <a:r>
              <a:rPr lang="en-US" dirty="0" err="1" smtClean="0"/>
              <a:t>vertrouwt</a:t>
            </a:r>
            <a:r>
              <a:rPr lang="en-US" dirty="0" smtClean="0"/>
              <a:t> de </a:t>
            </a:r>
            <a:r>
              <a:rPr lang="en-US" dirty="0" err="1" smtClean="0"/>
              <a:t>spreker</a:t>
            </a:r>
            <a:r>
              <a:rPr lang="en-US" dirty="0" smtClean="0"/>
              <a:t>/</a:t>
            </a:r>
            <a:r>
              <a:rPr lang="en-US" dirty="0" err="1" smtClean="0"/>
              <a:t>schrijver</a:t>
            </a:r>
            <a:r>
              <a:rPr lang="en-US" dirty="0" smtClean="0"/>
              <a:t> </a:t>
            </a:r>
            <a:r>
              <a:rPr lang="en-US" dirty="0" err="1" smtClean="0"/>
              <a:t>waardoor</a:t>
            </a:r>
            <a:r>
              <a:rPr lang="en-US" dirty="0" smtClean="0"/>
              <a:t> </a:t>
            </a:r>
            <a:r>
              <a:rPr lang="en-US" dirty="0" err="1" smtClean="0"/>
              <a:t>deze</a:t>
            </a:r>
            <a:r>
              <a:rPr lang="en-US" dirty="0" smtClean="0"/>
              <a:t> </a:t>
            </a:r>
            <a:r>
              <a:rPr lang="en-US" dirty="0" err="1" smtClean="0"/>
              <a:t>zijn</a:t>
            </a:r>
            <a:r>
              <a:rPr lang="en-US" dirty="0" smtClean="0"/>
              <a:t> </a:t>
            </a:r>
            <a:r>
              <a:rPr lang="en-US" dirty="0" err="1" smtClean="0"/>
              <a:t>standpunt</a:t>
            </a:r>
            <a:r>
              <a:rPr lang="en-US" dirty="0" smtClean="0"/>
              <a:t>/</a:t>
            </a:r>
            <a:r>
              <a:rPr lang="en-US" dirty="0" err="1" smtClean="0"/>
              <a:t>visie</a:t>
            </a:r>
            <a:r>
              <a:rPr lang="en-US" dirty="0" smtClean="0"/>
              <a:t>/</a:t>
            </a:r>
            <a:r>
              <a:rPr lang="en-US" dirty="0" err="1" smtClean="0"/>
              <a:t>mening</a:t>
            </a:r>
            <a:r>
              <a:rPr lang="en-US" dirty="0" smtClean="0"/>
              <a:t> met success </a:t>
            </a:r>
            <a:r>
              <a:rPr lang="en-US" dirty="0" err="1" smtClean="0"/>
              <a:t>zal</a:t>
            </a:r>
            <a:r>
              <a:rPr lang="en-US" dirty="0" smtClean="0"/>
              <a:t> </a:t>
            </a:r>
            <a:r>
              <a:rPr lang="en-US" dirty="0" err="1" smtClean="0"/>
              <a:t>verdedigen</a:t>
            </a:r>
            <a:r>
              <a:rPr lang="en-US" dirty="0" smtClean="0"/>
              <a:t>.</a:t>
            </a:r>
          </a:p>
          <a:p>
            <a:r>
              <a:rPr lang="en-US" dirty="0" smtClean="0"/>
              <a:t>De </a:t>
            </a:r>
            <a:r>
              <a:rPr lang="en-US" dirty="0" err="1" smtClean="0"/>
              <a:t>spreker</a:t>
            </a:r>
            <a:r>
              <a:rPr lang="en-US" dirty="0" smtClean="0"/>
              <a:t>/</a:t>
            </a:r>
            <a:r>
              <a:rPr lang="en-US" dirty="0" err="1" smtClean="0"/>
              <a:t>schrijver</a:t>
            </a:r>
            <a:r>
              <a:rPr lang="en-US" dirty="0" smtClean="0"/>
              <a:t> </a:t>
            </a:r>
            <a:r>
              <a:rPr lang="en-US" dirty="0" err="1" smtClean="0"/>
              <a:t>doet</a:t>
            </a:r>
            <a:r>
              <a:rPr lang="en-US" dirty="0" smtClean="0"/>
              <a:t> </a:t>
            </a:r>
            <a:r>
              <a:rPr lang="en-US" dirty="0" err="1" smtClean="0"/>
              <a:t>dan</a:t>
            </a:r>
            <a:r>
              <a:rPr lang="en-US" dirty="0" smtClean="0"/>
              <a:t> </a:t>
            </a:r>
            <a:r>
              <a:rPr lang="en-US" dirty="0" err="1" smtClean="0"/>
              <a:t>ook</a:t>
            </a:r>
            <a:r>
              <a:rPr lang="en-US" dirty="0" smtClean="0"/>
              <a:t> </a:t>
            </a:r>
            <a:r>
              <a:rPr lang="en-US" dirty="0" err="1" smtClean="0"/>
              <a:t>een</a:t>
            </a:r>
            <a:r>
              <a:rPr lang="en-US" dirty="0" smtClean="0"/>
              <a:t> </a:t>
            </a:r>
            <a:r>
              <a:rPr lang="en-US" dirty="0" err="1" smtClean="0"/>
              <a:t>beroep</a:t>
            </a:r>
            <a:r>
              <a:rPr lang="en-US" dirty="0" smtClean="0"/>
              <a:t> op </a:t>
            </a:r>
            <a:r>
              <a:rPr lang="en-US" dirty="0" err="1" smtClean="0"/>
              <a:t>zijn</a:t>
            </a:r>
            <a:r>
              <a:rPr lang="en-US" dirty="0" smtClean="0"/>
              <a:t>/</a:t>
            </a:r>
            <a:r>
              <a:rPr lang="en-US" dirty="0" err="1" smtClean="0"/>
              <a:t>haar</a:t>
            </a:r>
            <a:r>
              <a:rPr lang="en-US" dirty="0" smtClean="0"/>
              <a:t> </a:t>
            </a:r>
            <a:r>
              <a:rPr lang="en-US" dirty="0" err="1" smtClean="0"/>
              <a:t>betrouwbare</a:t>
            </a:r>
            <a:r>
              <a:rPr lang="en-US" dirty="0" smtClean="0"/>
              <a:t> </a:t>
            </a:r>
            <a:r>
              <a:rPr lang="en-US" dirty="0" err="1" smtClean="0"/>
              <a:t>karakter</a:t>
            </a:r>
            <a:r>
              <a:rPr lang="en-US" dirty="0" smtClean="0"/>
              <a:t> = ethos</a:t>
            </a:r>
          </a:p>
          <a:p>
            <a:endParaRPr lang="en-US" dirty="0"/>
          </a:p>
          <a:p>
            <a:r>
              <a:rPr lang="en-US" dirty="0" err="1" smtClean="0"/>
              <a:t>Voorbeeld</a:t>
            </a:r>
            <a:r>
              <a:rPr lang="en-US" dirty="0" smtClean="0"/>
              <a:t>:</a:t>
            </a:r>
          </a:p>
          <a:p>
            <a:r>
              <a:rPr lang="en-US" dirty="0" smtClean="0"/>
              <a:t>‘</a:t>
            </a:r>
            <a:r>
              <a:rPr lang="en-US" dirty="0" err="1" smtClean="0"/>
              <a:t>Ik</a:t>
            </a:r>
            <a:r>
              <a:rPr lang="en-US" dirty="0" smtClean="0"/>
              <a:t> </a:t>
            </a:r>
            <a:r>
              <a:rPr lang="en-US" dirty="0" err="1" smtClean="0"/>
              <a:t>heb</a:t>
            </a:r>
            <a:r>
              <a:rPr lang="en-US" dirty="0" smtClean="0"/>
              <a:t> </a:t>
            </a:r>
            <a:r>
              <a:rPr lang="en-US" dirty="0" err="1" smtClean="0"/>
              <a:t>als</a:t>
            </a:r>
            <a:r>
              <a:rPr lang="en-US" dirty="0" smtClean="0"/>
              <a:t> </a:t>
            </a:r>
            <a:r>
              <a:rPr lang="en-US" dirty="0" err="1" smtClean="0"/>
              <a:t>longarts</a:t>
            </a:r>
            <a:r>
              <a:rPr lang="en-US" dirty="0" smtClean="0"/>
              <a:t> </a:t>
            </a:r>
            <a:r>
              <a:rPr lang="en-US" dirty="0" err="1" smtClean="0"/>
              <a:t>jarenlang</a:t>
            </a:r>
            <a:r>
              <a:rPr lang="en-US" dirty="0" smtClean="0"/>
              <a:t> </a:t>
            </a:r>
            <a:r>
              <a:rPr lang="en-US" dirty="0" err="1" smtClean="0"/>
              <a:t>leiding</a:t>
            </a:r>
            <a:r>
              <a:rPr lang="en-US" dirty="0" smtClean="0"/>
              <a:t> </a:t>
            </a:r>
            <a:r>
              <a:rPr lang="en-US" dirty="0" err="1" smtClean="0"/>
              <a:t>gegegeven</a:t>
            </a:r>
            <a:r>
              <a:rPr lang="en-US" dirty="0" smtClean="0"/>
              <a:t> op de </a:t>
            </a:r>
            <a:r>
              <a:rPr lang="en-US" dirty="0" err="1" smtClean="0"/>
              <a:t>longafdeling</a:t>
            </a:r>
            <a:r>
              <a:rPr lang="en-US" dirty="0" smtClean="0"/>
              <a:t> van het AMC, het </a:t>
            </a:r>
            <a:r>
              <a:rPr lang="en-US" dirty="0" err="1" smtClean="0"/>
              <a:t>Amsterdams</a:t>
            </a:r>
            <a:r>
              <a:rPr lang="en-US" dirty="0" smtClean="0"/>
              <a:t> </a:t>
            </a:r>
            <a:r>
              <a:rPr lang="en-US" dirty="0" err="1" smtClean="0"/>
              <a:t>Medisch</a:t>
            </a:r>
            <a:r>
              <a:rPr lang="en-US" dirty="0" smtClean="0"/>
              <a:t> Centrum. </a:t>
            </a:r>
            <a:r>
              <a:rPr lang="en-US" dirty="0" err="1" smtClean="0"/>
              <a:t>Ik</a:t>
            </a:r>
            <a:r>
              <a:rPr lang="en-US" dirty="0" smtClean="0"/>
              <a:t> </a:t>
            </a:r>
            <a:r>
              <a:rPr lang="en-US" dirty="0" err="1" smtClean="0"/>
              <a:t>weet</a:t>
            </a:r>
            <a:r>
              <a:rPr lang="en-US" dirty="0" smtClean="0"/>
              <a:t> </a:t>
            </a:r>
            <a:r>
              <a:rPr lang="en-US" dirty="0" err="1" smtClean="0"/>
              <a:t>dus</a:t>
            </a:r>
            <a:r>
              <a:rPr lang="en-US" dirty="0" smtClean="0"/>
              <a:t> </a:t>
            </a:r>
            <a:r>
              <a:rPr lang="en-US" dirty="0" err="1" smtClean="0"/>
              <a:t>waar</a:t>
            </a:r>
            <a:r>
              <a:rPr lang="en-US" dirty="0" smtClean="0"/>
              <a:t> </a:t>
            </a:r>
            <a:r>
              <a:rPr lang="en-US" dirty="0" err="1" smtClean="0"/>
              <a:t>ik</a:t>
            </a:r>
            <a:r>
              <a:rPr lang="en-US" dirty="0" smtClean="0"/>
              <a:t> het over </a:t>
            </a:r>
            <a:r>
              <a:rPr lang="en-US" dirty="0" err="1" smtClean="0"/>
              <a:t>heb.</a:t>
            </a:r>
            <a:r>
              <a:rPr lang="en-US" dirty="0" smtClean="0"/>
              <a:t>’</a:t>
            </a:r>
            <a:endParaRPr lang="en-US" dirty="0"/>
          </a:p>
        </p:txBody>
      </p:sp>
    </p:spTree>
    <p:extLst>
      <p:ext uri="{BB962C8B-B14F-4D97-AF65-F5344CB8AC3E}">
        <p14:creationId xmlns:p14="http://schemas.microsoft.com/office/powerpoint/2010/main" val="2362527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Overtuiging</a:t>
            </a:r>
            <a:r>
              <a:rPr lang="en-US" dirty="0" smtClean="0"/>
              <a:t> op basis van pathos (</a:t>
            </a:r>
            <a:r>
              <a:rPr lang="en-US" dirty="0" err="1" smtClean="0"/>
              <a:t>gevoel</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err="1" smtClean="0"/>
              <a:t>Overtuigen</a:t>
            </a:r>
            <a:r>
              <a:rPr lang="en-US" b="1" dirty="0" smtClean="0"/>
              <a:t> door in </a:t>
            </a:r>
            <a:r>
              <a:rPr lang="en-US" b="1" dirty="0" err="1" smtClean="0"/>
              <a:t>te</a:t>
            </a:r>
            <a:r>
              <a:rPr lang="en-US" b="1" dirty="0" smtClean="0"/>
              <a:t> </a:t>
            </a:r>
            <a:r>
              <a:rPr lang="en-US" b="1" dirty="0" err="1" smtClean="0"/>
              <a:t>spelen</a:t>
            </a:r>
            <a:r>
              <a:rPr lang="en-US" b="1" dirty="0" smtClean="0"/>
              <a:t> op de </a:t>
            </a:r>
            <a:r>
              <a:rPr lang="en-US" b="1" dirty="0" err="1" smtClean="0"/>
              <a:t>gevoelens</a:t>
            </a:r>
            <a:r>
              <a:rPr lang="en-US" b="1" dirty="0" smtClean="0"/>
              <a:t> (pathos) van het </a:t>
            </a:r>
            <a:r>
              <a:rPr lang="en-US" b="1" dirty="0" err="1" smtClean="0"/>
              <a:t>publiek</a:t>
            </a:r>
            <a:endParaRPr lang="en-US" b="1" dirty="0" smtClean="0"/>
          </a:p>
          <a:p>
            <a:r>
              <a:rPr lang="en-US" dirty="0" err="1" smtClean="0"/>
              <a:t>Een</a:t>
            </a:r>
            <a:r>
              <a:rPr lang="en-US" dirty="0" smtClean="0"/>
              <a:t> </a:t>
            </a:r>
            <a:r>
              <a:rPr lang="en-US" dirty="0" err="1" smtClean="0"/>
              <a:t>spreker</a:t>
            </a:r>
            <a:r>
              <a:rPr lang="en-US" dirty="0" smtClean="0"/>
              <a:t>/</a:t>
            </a:r>
            <a:r>
              <a:rPr lang="en-US" dirty="0" err="1" smtClean="0"/>
              <a:t>schrijver</a:t>
            </a:r>
            <a:r>
              <a:rPr lang="en-US" dirty="0" smtClean="0"/>
              <a:t> </a:t>
            </a:r>
            <a:r>
              <a:rPr lang="en-US" dirty="0" err="1" smtClean="0"/>
              <a:t>probeert</a:t>
            </a:r>
            <a:r>
              <a:rPr lang="en-US" dirty="0" smtClean="0"/>
              <a:t> </a:t>
            </a:r>
            <a:r>
              <a:rPr lang="en-US" dirty="0" err="1" smtClean="0"/>
              <a:t>zijn</a:t>
            </a:r>
            <a:r>
              <a:rPr lang="en-US" dirty="0" smtClean="0"/>
              <a:t> </a:t>
            </a:r>
            <a:r>
              <a:rPr lang="en-US" dirty="0" err="1" smtClean="0"/>
              <a:t>publiek</a:t>
            </a:r>
            <a:r>
              <a:rPr lang="en-US" dirty="0" smtClean="0"/>
              <a:t> </a:t>
            </a:r>
            <a:r>
              <a:rPr lang="en-US" dirty="0" err="1" smtClean="0"/>
              <a:t>te</a:t>
            </a:r>
            <a:r>
              <a:rPr lang="en-US" dirty="0" smtClean="0"/>
              <a:t> </a:t>
            </a:r>
            <a:r>
              <a:rPr lang="en-US" dirty="0" err="1" smtClean="0"/>
              <a:t>beinvloeden</a:t>
            </a:r>
            <a:r>
              <a:rPr lang="en-US" dirty="0" smtClean="0"/>
              <a:t> door, op </a:t>
            </a:r>
            <a:r>
              <a:rPr lang="en-US" dirty="0" err="1" smtClean="0"/>
              <a:t>subtiele</a:t>
            </a:r>
            <a:r>
              <a:rPr lang="en-US" dirty="0" smtClean="0"/>
              <a:t> </a:t>
            </a:r>
            <a:r>
              <a:rPr lang="en-US" dirty="0" err="1" smtClean="0"/>
              <a:t>wijze</a:t>
            </a:r>
            <a:r>
              <a:rPr lang="en-US" dirty="0" smtClean="0"/>
              <a:t> , in </a:t>
            </a:r>
            <a:r>
              <a:rPr lang="en-US" dirty="0" err="1" smtClean="0"/>
              <a:t>te</a:t>
            </a:r>
            <a:r>
              <a:rPr lang="en-US" dirty="0" smtClean="0"/>
              <a:t> </a:t>
            </a:r>
            <a:r>
              <a:rPr lang="en-US" dirty="0" err="1" smtClean="0"/>
              <a:t>spelen</a:t>
            </a:r>
            <a:r>
              <a:rPr lang="en-US" dirty="0" smtClean="0"/>
              <a:t> op </a:t>
            </a:r>
            <a:r>
              <a:rPr lang="en-US" dirty="0" err="1" smtClean="0"/>
              <a:t>diens</a:t>
            </a:r>
            <a:r>
              <a:rPr lang="en-US" dirty="0" smtClean="0"/>
              <a:t> </a:t>
            </a:r>
            <a:r>
              <a:rPr lang="en-US" dirty="0" err="1" smtClean="0"/>
              <a:t>gevoelens</a:t>
            </a:r>
            <a:r>
              <a:rPr lang="en-US" dirty="0" smtClean="0"/>
              <a:t> (</a:t>
            </a:r>
            <a:r>
              <a:rPr lang="en-US" dirty="0" err="1" smtClean="0"/>
              <a:t>haat</a:t>
            </a:r>
            <a:r>
              <a:rPr lang="en-US" dirty="0" smtClean="0"/>
              <a:t>, </a:t>
            </a:r>
            <a:r>
              <a:rPr lang="en-US" dirty="0" err="1" smtClean="0"/>
              <a:t>medelijden</a:t>
            </a:r>
            <a:r>
              <a:rPr lang="en-US" dirty="0" smtClean="0"/>
              <a:t>, </a:t>
            </a:r>
            <a:r>
              <a:rPr lang="en-US" dirty="0" err="1" smtClean="0"/>
              <a:t>verdriet</a:t>
            </a:r>
            <a:r>
              <a:rPr lang="en-US" dirty="0" smtClean="0"/>
              <a:t>)</a:t>
            </a:r>
          </a:p>
          <a:p>
            <a:r>
              <a:rPr lang="en-US" dirty="0" smtClean="0"/>
              <a:t>Aristoteles wees het </a:t>
            </a:r>
            <a:r>
              <a:rPr lang="en-US" dirty="0" err="1" smtClean="0"/>
              <a:t>gebruik</a:t>
            </a:r>
            <a:r>
              <a:rPr lang="en-US" dirty="0" smtClean="0"/>
              <a:t> van </a:t>
            </a:r>
            <a:r>
              <a:rPr lang="en-US" dirty="0" err="1" smtClean="0"/>
              <a:t>pathostechnieken</a:t>
            </a:r>
            <a:r>
              <a:rPr lang="en-US" dirty="0" smtClean="0"/>
              <a:t> </a:t>
            </a:r>
            <a:r>
              <a:rPr lang="en-US" dirty="0" err="1" smtClean="0"/>
              <a:t>af</a:t>
            </a:r>
            <a:r>
              <a:rPr lang="en-US" dirty="0" smtClean="0"/>
              <a:t>. (Hitler: </a:t>
            </a:r>
            <a:r>
              <a:rPr lang="en-US" dirty="0" err="1" smtClean="0"/>
              <a:t>haat</a:t>
            </a:r>
            <a:r>
              <a:rPr lang="en-US" dirty="0" smtClean="0"/>
              <a:t> </a:t>
            </a:r>
            <a:r>
              <a:rPr lang="en-US" dirty="0" err="1" smtClean="0"/>
              <a:t>tegen</a:t>
            </a:r>
            <a:r>
              <a:rPr lang="en-US" dirty="0" smtClean="0"/>
              <a:t> </a:t>
            </a:r>
            <a:r>
              <a:rPr lang="en-US" dirty="0" err="1" smtClean="0"/>
              <a:t>Joden</a:t>
            </a:r>
            <a:r>
              <a:rPr lang="en-US" dirty="0" smtClean="0"/>
              <a:t>, Trump: </a:t>
            </a:r>
            <a:r>
              <a:rPr lang="en-US" dirty="0" err="1" smtClean="0"/>
              <a:t>haat</a:t>
            </a:r>
            <a:r>
              <a:rPr lang="en-US" dirty="0" smtClean="0"/>
              <a:t> </a:t>
            </a:r>
            <a:r>
              <a:rPr lang="en-US" dirty="0" err="1" smtClean="0"/>
              <a:t>tegen</a:t>
            </a:r>
            <a:r>
              <a:rPr lang="en-US" dirty="0" smtClean="0"/>
              <a:t> </a:t>
            </a:r>
            <a:r>
              <a:rPr lang="en-US" dirty="0" err="1" smtClean="0"/>
              <a:t>immigranten</a:t>
            </a:r>
            <a:r>
              <a:rPr lang="en-US" dirty="0" smtClean="0"/>
              <a:t> </a:t>
            </a:r>
            <a:r>
              <a:rPr lang="en-US" dirty="0" err="1" smtClean="0"/>
              <a:t>en</a:t>
            </a:r>
            <a:r>
              <a:rPr lang="en-US" dirty="0" smtClean="0"/>
              <a:t> </a:t>
            </a:r>
            <a:r>
              <a:rPr lang="en-US" dirty="0" err="1" smtClean="0"/>
              <a:t>Mexicanen</a:t>
            </a:r>
            <a:r>
              <a:rPr lang="en-US" dirty="0" smtClean="0"/>
              <a:t>)</a:t>
            </a:r>
          </a:p>
          <a:p>
            <a:r>
              <a:rPr lang="en-US" dirty="0" err="1" smtClean="0"/>
              <a:t>Voorbeeld</a:t>
            </a:r>
            <a:r>
              <a:rPr lang="en-US" dirty="0" smtClean="0"/>
              <a:t>:</a:t>
            </a:r>
          </a:p>
          <a:p>
            <a:r>
              <a:rPr lang="en-US" dirty="0" smtClean="0"/>
              <a:t>‘</a:t>
            </a:r>
            <a:r>
              <a:rPr lang="en-US" dirty="0" err="1" smtClean="0"/>
              <a:t>Ik</a:t>
            </a:r>
            <a:r>
              <a:rPr lang="en-US" dirty="0" smtClean="0"/>
              <a:t> hoop </a:t>
            </a:r>
            <a:r>
              <a:rPr lang="en-US" dirty="0" err="1" smtClean="0"/>
              <a:t>dat</a:t>
            </a:r>
            <a:r>
              <a:rPr lang="en-US" dirty="0" smtClean="0"/>
              <a:t> je </a:t>
            </a:r>
            <a:r>
              <a:rPr lang="en-US" dirty="0" err="1" smtClean="0"/>
              <a:t>mijn</a:t>
            </a:r>
            <a:r>
              <a:rPr lang="en-US" dirty="0" smtClean="0"/>
              <a:t> </a:t>
            </a:r>
            <a:r>
              <a:rPr lang="en-US" dirty="0" err="1" smtClean="0"/>
              <a:t>voorstel</a:t>
            </a:r>
            <a:r>
              <a:rPr lang="en-US" dirty="0" smtClean="0"/>
              <a:t> </a:t>
            </a:r>
            <a:r>
              <a:rPr lang="en-US" dirty="0" err="1" smtClean="0"/>
              <a:t>aan</a:t>
            </a:r>
            <a:r>
              <a:rPr lang="en-US" dirty="0" smtClean="0"/>
              <a:t> </a:t>
            </a:r>
            <a:r>
              <a:rPr lang="en-US" dirty="0" err="1" smtClean="0"/>
              <a:t>zult</a:t>
            </a:r>
            <a:r>
              <a:rPr lang="en-US" dirty="0" smtClean="0"/>
              <a:t> </a:t>
            </a:r>
            <a:r>
              <a:rPr lang="en-US" dirty="0" err="1" smtClean="0"/>
              <a:t>nemen</a:t>
            </a:r>
            <a:r>
              <a:rPr lang="en-US" dirty="0" smtClean="0"/>
              <a:t>, want </a:t>
            </a:r>
            <a:r>
              <a:rPr lang="en-US" dirty="0" err="1" smtClean="0"/>
              <a:t>ik</a:t>
            </a:r>
            <a:r>
              <a:rPr lang="en-US" dirty="0" smtClean="0"/>
              <a:t> </a:t>
            </a:r>
            <a:r>
              <a:rPr lang="en-US" dirty="0" err="1" smtClean="0"/>
              <a:t>heb</a:t>
            </a:r>
            <a:r>
              <a:rPr lang="en-US" dirty="0" smtClean="0"/>
              <a:t> me </a:t>
            </a:r>
            <a:r>
              <a:rPr lang="en-US" dirty="0" err="1" smtClean="0"/>
              <a:t>er</a:t>
            </a:r>
            <a:r>
              <a:rPr lang="en-US" dirty="0" smtClean="0"/>
              <a:t> </a:t>
            </a:r>
            <a:r>
              <a:rPr lang="en-US" dirty="0" err="1" smtClean="0"/>
              <a:t>keihard</a:t>
            </a:r>
            <a:r>
              <a:rPr lang="en-US" dirty="0" smtClean="0"/>
              <a:t> </a:t>
            </a:r>
            <a:r>
              <a:rPr lang="en-US" dirty="0" err="1" smtClean="0"/>
              <a:t>voor</a:t>
            </a:r>
            <a:r>
              <a:rPr lang="en-US" dirty="0" smtClean="0"/>
              <a:t> </a:t>
            </a:r>
            <a:r>
              <a:rPr lang="en-US" dirty="0" err="1" smtClean="0"/>
              <a:t>ingezet</a:t>
            </a:r>
            <a:r>
              <a:rPr lang="en-US" dirty="0" smtClean="0"/>
              <a:t>. </a:t>
            </a:r>
            <a:r>
              <a:rPr lang="en-US" dirty="0" err="1" smtClean="0"/>
              <a:t>Boed</a:t>
            </a:r>
            <a:r>
              <a:rPr lang="en-US" dirty="0" smtClean="0"/>
              <a:t>, </a:t>
            </a:r>
            <a:r>
              <a:rPr lang="en-US" dirty="0" err="1" smtClean="0"/>
              <a:t>zweet</a:t>
            </a:r>
            <a:r>
              <a:rPr lang="en-US" dirty="0" smtClean="0"/>
              <a:t> </a:t>
            </a:r>
            <a:r>
              <a:rPr lang="en-US" dirty="0" err="1" smtClean="0"/>
              <a:t>en</a:t>
            </a:r>
            <a:r>
              <a:rPr lang="en-US" dirty="0" smtClean="0"/>
              <a:t> </a:t>
            </a:r>
            <a:r>
              <a:rPr lang="en-US" dirty="0" err="1" smtClean="0"/>
              <a:t>tranen</a:t>
            </a:r>
            <a:r>
              <a:rPr lang="en-US" dirty="0" smtClean="0"/>
              <a:t> </a:t>
            </a:r>
            <a:r>
              <a:rPr lang="en-US" dirty="0" err="1" smtClean="0"/>
              <a:t>heeft</a:t>
            </a:r>
            <a:r>
              <a:rPr lang="en-US" dirty="0" smtClean="0"/>
              <a:t> het me </a:t>
            </a:r>
            <a:r>
              <a:rPr lang="en-US" dirty="0" err="1" smtClean="0"/>
              <a:t>gekost</a:t>
            </a:r>
            <a:r>
              <a:rPr lang="en-US" dirty="0" smtClean="0"/>
              <a:t>. </a:t>
            </a:r>
            <a:r>
              <a:rPr lang="en-US" dirty="0" err="1" smtClean="0"/>
              <a:t>Ik</a:t>
            </a:r>
            <a:r>
              <a:rPr lang="en-US" dirty="0" smtClean="0"/>
              <a:t> </a:t>
            </a:r>
            <a:r>
              <a:rPr lang="en-US" dirty="0" err="1" smtClean="0"/>
              <a:t>heb</a:t>
            </a:r>
            <a:r>
              <a:rPr lang="en-US" dirty="0" smtClean="0"/>
              <a:t> de hele </a:t>
            </a:r>
            <a:r>
              <a:rPr lang="en-US" dirty="0" err="1" smtClean="0"/>
              <a:t>nacht</a:t>
            </a:r>
            <a:r>
              <a:rPr lang="en-US" dirty="0" smtClean="0"/>
              <a:t> </a:t>
            </a:r>
            <a:r>
              <a:rPr lang="en-US" dirty="0" err="1" smtClean="0"/>
              <a:t>zelfs</a:t>
            </a:r>
            <a:r>
              <a:rPr lang="en-US" dirty="0" smtClean="0"/>
              <a:t> </a:t>
            </a:r>
            <a:r>
              <a:rPr lang="en-US" dirty="0" err="1" smtClean="0"/>
              <a:t>doorgewerkt</a:t>
            </a:r>
            <a:r>
              <a:rPr lang="en-US" dirty="0" smtClean="0"/>
              <a:t> </a:t>
            </a:r>
            <a:r>
              <a:rPr lang="en-US" dirty="0" err="1" smtClean="0"/>
              <a:t>en</a:t>
            </a:r>
            <a:r>
              <a:rPr lang="en-US" dirty="0" smtClean="0"/>
              <a:t> ben </a:t>
            </a:r>
            <a:r>
              <a:rPr lang="en-US" dirty="0" err="1" smtClean="0"/>
              <a:t>niet</a:t>
            </a:r>
            <a:r>
              <a:rPr lang="en-US" dirty="0" smtClean="0"/>
              <a:t> </a:t>
            </a:r>
            <a:r>
              <a:rPr lang="en-US" dirty="0" err="1" smtClean="0"/>
              <a:t>eens</a:t>
            </a:r>
            <a:r>
              <a:rPr lang="en-US" dirty="0" smtClean="0"/>
              <a:t> </a:t>
            </a:r>
            <a:r>
              <a:rPr lang="en-US" dirty="0" err="1" smtClean="0"/>
              <a:t>naar</a:t>
            </a:r>
            <a:r>
              <a:rPr lang="en-US" dirty="0" smtClean="0"/>
              <a:t> de </a:t>
            </a:r>
            <a:r>
              <a:rPr lang="en-US" dirty="0" err="1" smtClean="0"/>
              <a:t>balletuitvoering</a:t>
            </a:r>
            <a:r>
              <a:rPr lang="en-US" dirty="0" smtClean="0"/>
              <a:t> van </a:t>
            </a:r>
            <a:r>
              <a:rPr lang="en-US" dirty="0" err="1" smtClean="0"/>
              <a:t>mijn</a:t>
            </a:r>
            <a:r>
              <a:rPr lang="en-US" dirty="0" smtClean="0"/>
              <a:t> </a:t>
            </a:r>
            <a:r>
              <a:rPr lang="en-US" dirty="0" err="1" smtClean="0"/>
              <a:t>dochter</a:t>
            </a:r>
            <a:r>
              <a:rPr lang="en-US" dirty="0" smtClean="0"/>
              <a:t> </a:t>
            </a:r>
            <a:r>
              <a:rPr lang="en-US" dirty="0" err="1" smtClean="0"/>
              <a:t>geweest</a:t>
            </a:r>
            <a:r>
              <a:rPr lang="en-US" dirty="0" smtClean="0"/>
              <a:t>. ‘</a:t>
            </a:r>
          </a:p>
          <a:p>
            <a:endParaRPr lang="en-US" dirty="0"/>
          </a:p>
          <a:p>
            <a:endParaRPr lang="en-US" dirty="0"/>
          </a:p>
        </p:txBody>
      </p:sp>
    </p:spTree>
    <p:extLst>
      <p:ext uri="{BB962C8B-B14F-4D97-AF65-F5344CB8AC3E}">
        <p14:creationId xmlns:p14="http://schemas.microsoft.com/office/powerpoint/2010/main" val="3480834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Overtuigingsmiddelen</a:t>
            </a:r>
            <a:r>
              <a:rPr lang="en-US" dirty="0" smtClean="0"/>
              <a:t> op basis van logos (</a:t>
            </a:r>
            <a:r>
              <a:rPr lang="en-US" dirty="0" err="1" smtClean="0"/>
              <a:t>argumenten</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b="1" dirty="0" err="1" smtClean="0"/>
              <a:t>Overtuigen</a:t>
            </a:r>
            <a:r>
              <a:rPr lang="en-US" b="1" dirty="0" smtClean="0"/>
              <a:t> door </a:t>
            </a:r>
            <a:r>
              <a:rPr lang="en-US" b="1" dirty="0" err="1" smtClean="0"/>
              <a:t>een</a:t>
            </a:r>
            <a:r>
              <a:rPr lang="en-US" b="1" dirty="0" smtClean="0"/>
              <a:t> </a:t>
            </a:r>
            <a:r>
              <a:rPr lang="en-US" b="1" dirty="0" err="1" smtClean="0"/>
              <a:t>beroep</a:t>
            </a:r>
            <a:r>
              <a:rPr lang="en-US" b="1" dirty="0" smtClean="0"/>
              <a:t> </a:t>
            </a:r>
            <a:r>
              <a:rPr lang="en-US" b="1" dirty="0" err="1" smtClean="0"/>
              <a:t>te</a:t>
            </a:r>
            <a:r>
              <a:rPr lang="en-US" b="1" dirty="0" smtClean="0"/>
              <a:t> </a:t>
            </a:r>
            <a:r>
              <a:rPr lang="en-US" b="1" dirty="0" err="1" smtClean="0"/>
              <a:t>doen</a:t>
            </a:r>
            <a:r>
              <a:rPr lang="en-US" b="1" dirty="0" smtClean="0"/>
              <a:t> op de </a:t>
            </a:r>
            <a:r>
              <a:rPr lang="en-US" b="1" dirty="0" err="1" smtClean="0"/>
              <a:t>rede</a:t>
            </a:r>
            <a:endParaRPr lang="en-US" b="1" dirty="0" smtClean="0"/>
          </a:p>
          <a:p>
            <a:endParaRPr lang="en-US" dirty="0"/>
          </a:p>
          <a:p>
            <a:r>
              <a:rPr lang="en-US" dirty="0" smtClean="0"/>
              <a:t>Door </a:t>
            </a:r>
            <a:r>
              <a:rPr lang="en-US" dirty="0" err="1" smtClean="0"/>
              <a:t>gebruik</a:t>
            </a:r>
            <a:r>
              <a:rPr lang="en-US" dirty="0" smtClean="0"/>
              <a:t> </a:t>
            </a:r>
            <a:r>
              <a:rPr lang="en-US" dirty="0" err="1" smtClean="0"/>
              <a:t>te</a:t>
            </a:r>
            <a:r>
              <a:rPr lang="en-US" dirty="0" smtClean="0"/>
              <a:t> </a:t>
            </a:r>
            <a:r>
              <a:rPr lang="en-US" dirty="0" err="1" smtClean="0"/>
              <a:t>maken</a:t>
            </a:r>
            <a:r>
              <a:rPr lang="en-US" dirty="0" smtClean="0"/>
              <a:t> van </a:t>
            </a:r>
            <a:r>
              <a:rPr lang="en-US" dirty="0" err="1" smtClean="0"/>
              <a:t>goede</a:t>
            </a:r>
            <a:r>
              <a:rPr lang="en-US" dirty="0" smtClean="0"/>
              <a:t> </a:t>
            </a:r>
            <a:r>
              <a:rPr lang="en-US" dirty="0" err="1" smtClean="0"/>
              <a:t>argumenten</a:t>
            </a:r>
            <a:r>
              <a:rPr lang="en-US" dirty="0" smtClean="0"/>
              <a:t> (logos), </a:t>
            </a:r>
            <a:r>
              <a:rPr lang="en-US" dirty="0" err="1" smtClean="0"/>
              <a:t>doet</a:t>
            </a:r>
            <a:r>
              <a:rPr lang="en-US" dirty="0" smtClean="0"/>
              <a:t> de </a:t>
            </a:r>
            <a:r>
              <a:rPr lang="en-US" dirty="0" err="1" smtClean="0"/>
              <a:t>schrijver</a:t>
            </a:r>
            <a:r>
              <a:rPr lang="en-US" dirty="0" smtClean="0"/>
              <a:t>/</a:t>
            </a:r>
            <a:r>
              <a:rPr lang="en-US" dirty="0" err="1" smtClean="0"/>
              <a:t>spreker</a:t>
            </a:r>
            <a:r>
              <a:rPr lang="en-US" dirty="0" smtClean="0"/>
              <a:t> </a:t>
            </a:r>
            <a:r>
              <a:rPr lang="en-US" dirty="0" err="1" smtClean="0"/>
              <a:t>een</a:t>
            </a:r>
            <a:r>
              <a:rPr lang="en-US" dirty="0" smtClean="0"/>
              <a:t> </a:t>
            </a:r>
            <a:r>
              <a:rPr lang="en-US" dirty="0" err="1" smtClean="0"/>
              <a:t>beroep</a:t>
            </a:r>
            <a:r>
              <a:rPr lang="en-US" dirty="0" smtClean="0"/>
              <a:t> op de </a:t>
            </a:r>
            <a:r>
              <a:rPr lang="en-US" dirty="0" err="1" smtClean="0"/>
              <a:t>rede</a:t>
            </a:r>
            <a:r>
              <a:rPr lang="en-US" dirty="0" smtClean="0"/>
              <a:t> (het </a:t>
            </a:r>
            <a:r>
              <a:rPr lang="en-US" dirty="0" err="1" smtClean="0"/>
              <a:t>verstand</a:t>
            </a:r>
            <a:r>
              <a:rPr lang="en-US" dirty="0" smtClean="0"/>
              <a:t>) van het </a:t>
            </a:r>
            <a:r>
              <a:rPr lang="en-US" dirty="0" err="1" smtClean="0"/>
              <a:t>publiek</a:t>
            </a:r>
            <a:r>
              <a:rPr lang="en-US" dirty="0" smtClean="0"/>
              <a:t>.</a:t>
            </a:r>
          </a:p>
          <a:p>
            <a:endParaRPr lang="en-US" dirty="0"/>
          </a:p>
          <a:p>
            <a:r>
              <a:rPr lang="en-US" dirty="0" err="1" smtClean="0"/>
              <a:t>Voorbeeld</a:t>
            </a:r>
            <a:r>
              <a:rPr lang="en-US" dirty="0" smtClean="0"/>
              <a:t>:</a:t>
            </a:r>
          </a:p>
          <a:p>
            <a:r>
              <a:rPr lang="en-US" dirty="0" smtClean="0"/>
              <a:t>In de </a:t>
            </a:r>
            <a:r>
              <a:rPr lang="en-US" dirty="0" err="1" smtClean="0"/>
              <a:t>komende</a:t>
            </a:r>
            <a:r>
              <a:rPr lang="en-US" dirty="0" smtClean="0"/>
              <a:t> </a:t>
            </a:r>
            <a:r>
              <a:rPr lang="en-US" dirty="0" err="1" smtClean="0"/>
              <a:t>jaren</a:t>
            </a:r>
            <a:r>
              <a:rPr lang="en-US" dirty="0" smtClean="0"/>
              <a:t> </a:t>
            </a:r>
            <a:r>
              <a:rPr lang="en-US" dirty="0" err="1" smtClean="0"/>
              <a:t>zullen</a:t>
            </a:r>
            <a:r>
              <a:rPr lang="en-US" dirty="0" smtClean="0"/>
              <a:t> </a:t>
            </a:r>
            <a:r>
              <a:rPr lang="en-US" dirty="0" err="1" smtClean="0"/>
              <a:t>er</a:t>
            </a:r>
            <a:r>
              <a:rPr lang="en-US" dirty="0" smtClean="0"/>
              <a:t> </a:t>
            </a:r>
            <a:r>
              <a:rPr lang="en-US" dirty="0" err="1" smtClean="0"/>
              <a:t>geen</a:t>
            </a:r>
            <a:r>
              <a:rPr lang="en-US" dirty="0" smtClean="0"/>
              <a:t> </a:t>
            </a:r>
            <a:r>
              <a:rPr lang="en-US" dirty="0" err="1" smtClean="0"/>
              <a:t>nieuwe</a:t>
            </a:r>
            <a:r>
              <a:rPr lang="en-US" dirty="0" smtClean="0"/>
              <a:t> hotels </a:t>
            </a:r>
            <a:r>
              <a:rPr lang="en-US" dirty="0" err="1" smtClean="0"/>
              <a:t>meer</a:t>
            </a:r>
            <a:r>
              <a:rPr lang="en-US" dirty="0" smtClean="0"/>
              <a:t> </a:t>
            </a:r>
            <a:r>
              <a:rPr lang="en-US" dirty="0" err="1" smtClean="0"/>
              <a:t>bij</a:t>
            </a:r>
            <a:r>
              <a:rPr lang="en-US" dirty="0" smtClean="0"/>
              <a:t> </a:t>
            </a:r>
            <a:r>
              <a:rPr lang="en-US" dirty="0" err="1" smtClean="0"/>
              <a:t>moeten</a:t>
            </a:r>
            <a:r>
              <a:rPr lang="en-US" dirty="0" smtClean="0"/>
              <a:t> </a:t>
            </a:r>
            <a:r>
              <a:rPr lang="en-US" dirty="0" err="1" smtClean="0"/>
              <a:t>komen</a:t>
            </a:r>
            <a:r>
              <a:rPr lang="en-US" dirty="0" smtClean="0"/>
              <a:t>. </a:t>
            </a:r>
            <a:r>
              <a:rPr lang="en-US" dirty="0" err="1" smtClean="0"/>
              <a:t>Er</a:t>
            </a:r>
            <a:r>
              <a:rPr lang="en-US" dirty="0" smtClean="0"/>
              <a:t> </a:t>
            </a:r>
            <a:r>
              <a:rPr lang="en-US" dirty="0" err="1" smtClean="0"/>
              <a:t>moeten</a:t>
            </a:r>
            <a:r>
              <a:rPr lang="en-US" dirty="0" smtClean="0"/>
              <a:t> nu al 10.000 </a:t>
            </a:r>
            <a:r>
              <a:rPr lang="en-US" dirty="0" err="1" smtClean="0"/>
              <a:t>mensen</a:t>
            </a:r>
            <a:r>
              <a:rPr lang="en-US" dirty="0" smtClean="0"/>
              <a:t> </a:t>
            </a:r>
            <a:r>
              <a:rPr lang="en-US" dirty="0" err="1" smtClean="0"/>
              <a:t>uit</a:t>
            </a:r>
            <a:r>
              <a:rPr lang="en-US" dirty="0" smtClean="0"/>
              <a:t> het </a:t>
            </a:r>
            <a:r>
              <a:rPr lang="en-US" dirty="0" err="1" smtClean="0"/>
              <a:t>buitenland</a:t>
            </a:r>
            <a:r>
              <a:rPr lang="en-US" dirty="0" smtClean="0"/>
              <a:t> </a:t>
            </a:r>
            <a:r>
              <a:rPr lang="en-US" dirty="0" err="1" smtClean="0"/>
              <a:t>gehaald</a:t>
            </a:r>
            <a:r>
              <a:rPr lang="en-US" dirty="0" smtClean="0"/>
              <a:t> </a:t>
            </a:r>
            <a:r>
              <a:rPr lang="en-US" dirty="0" err="1" smtClean="0"/>
              <a:t>worden</a:t>
            </a:r>
            <a:r>
              <a:rPr lang="en-US" dirty="0" smtClean="0"/>
              <a:t> om in de hotels </a:t>
            </a:r>
            <a:r>
              <a:rPr lang="en-US" dirty="0" err="1" smtClean="0"/>
              <a:t>te</a:t>
            </a:r>
            <a:r>
              <a:rPr lang="en-US" dirty="0" smtClean="0"/>
              <a:t> </a:t>
            </a:r>
            <a:r>
              <a:rPr lang="en-US" dirty="0" err="1" smtClean="0"/>
              <a:t>werken</a:t>
            </a:r>
            <a:r>
              <a:rPr lang="en-US" dirty="0" smtClean="0"/>
              <a:t>. Nog </a:t>
            </a:r>
            <a:r>
              <a:rPr lang="en-US" dirty="0" err="1" smtClean="0"/>
              <a:t>meer</a:t>
            </a:r>
            <a:r>
              <a:rPr lang="en-US" dirty="0" smtClean="0"/>
              <a:t> </a:t>
            </a:r>
            <a:r>
              <a:rPr lang="en-US" dirty="0" err="1" smtClean="0"/>
              <a:t>mensen</a:t>
            </a:r>
            <a:r>
              <a:rPr lang="en-US" dirty="0" smtClean="0"/>
              <a:t> </a:t>
            </a:r>
            <a:r>
              <a:rPr lang="en-US" dirty="0" err="1" smtClean="0"/>
              <a:t>kan</a:t>
            </a:r>
            <a:r>
              <a:rPr lang="en-US" dirty="0" smtClean="0"/>
              <a:t> het </a:t>
            </a:r>
            <a:r>
              <a:rPr lang="en-US" dirty="0" err="1" smtClean="0"/>
              <a:t>eiland</a:t>
            </a:r>
            <a:r>
              <a:rPr lang="en-US" dirty="0" smtClean="0"/>
              <a:t> </a:t>
            </a:r>
            <a:r>
              <a:rPr lang="en-US" dirty="0" err="1" smtClean="0"/>
              <a:t>niet</a:t>
            </a:r>
            <a:r>
              <a:rPr lang="en-US" dirty="0" smtClean="0"/>
              <a:t> </a:t>
            </a:r>
            <a:r>
              <a:rPr lang="en-US" dirty="0" err="1" smtClean="0"/>
              <a:t>aan</a:t>
            </a:r>
            <a:r>
              <a:rPr lang="en-US" dirty="0" smtClean="0"/>
              <a:t> qua </a:t>
            </a:r>
            <a:r>
              <a:rPr lang="en-US" dirty="0" err="1" smtClean="0"/>
              <a:t>zorg</a:t>
            </a:r>
            <a:r>
              <a:rPr lang="en-US" dirty="0"/>
              <a:t> </a:t>
            </a:r>
            <a:r>
              <a:rPr lang="en-US" dirty="0" err="1" smtClean="0"/>
              <a:t>en</a:t>
            </a:r>
            <a:r>
              <a:rPr lang="en-US" dirty="0" smtClean="0"/>
              <a:t> </a:t>
            </a:r>
            <a:r>
              <a:rPr lang="en-US" dirty="0" err="1" smtClean="0"/>
              <a:t>inwoning</a:t>
            </a:r>
            <a:r>
              <a:rPr lang="en-US" dirty="0" smtClean="0"/>
              <a:t>.</a:t>
            </a:r>
            <a:endParaRPr lang="en-US" dirty="0"/>
          </a:p>
        </p:txBody>
      </p:sp>
    </p:spTree>
    <p:extLst>
      <p:ext uri="{BB962C8B-B14F-4D97-AF65-F5344CB8AC3E}">
        <p14:creationId xmlns:p14="http://schemas.microsoft.com/office/powerpoint/2010/main" val="2577134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Ethos, pathos, logos</a:t>
            </a:r>
            <a:endParaRPr lang="en-US" dirty="0"/>
          </a:p>
        </p:txBody>
      </p:sp>
      <p:sp>
        <p:nvSpPr>
          <p:cNvPr id="3" name="Content Placeholder 2"/>
          <p:cNvSpPr>
            <a:spLocks noGrp="1"/>
          </p:cNvSpPr>
          <p:nvPr>
            <p:ph idx="1"/>
          </p:nvPr>
        </p:nvSpPr>
        <p:spPr/>
        <p:txBody>
          <a:bodyPr>
            <a:normAutofit lnSpcReduction="10000"/>
          </a:bodyPr>
          <a:lstStyle/>
          <a:p>
            <a:r>
              <a:rPr lang="en-US" dirty="0" smtClean="0"/>
              <a:t>Ethos, </a:t>
            </a:r>
            <a:r>
              <a:rPr lang="en-US" dirty="0" err="1" smtClean="0"/>
              <a:t>kwaliteiten</a:t>
            </a:r>
            <a:r>
              <a:rPr lang="en-US" dirty="0" smtClean="0"/>
              <a:t> van de </a:t>
            </a:r>
            <a:r>
              <a:rPr lang="en-US" dirty="0" err="1" smtClean="0"/>
              <a:t>spreker</a:t>
            </a:r>
            <a:r>
              <a:rPr lang="en-US" dirty="0" smtClean="0"/>
              <a:t>/</a:t>
            </a:r>
            <a:r>
              <a:rPr lang="en-US" dirty="0" err="1" smtClean="0"/>
              <a:t>schrijver</a:t>
            </a:r>
            <a:r>
              <a:rPr lang="en-US" dirty="0" smtClean="0"/>
              <a:t>, </a:t>
            </a:r>
            <a:r>
              <a:rPr lang="en-US" dirty="0" err="1" smtClean="0"/>
              <a:t>en</a:t>
            </a:r>
            <a:r>
              <a:rPr lang="en-US" dirty="0" smtClean="0"/>
              <a:t> pathos, </a:t>
            </a:r>
            <a:r>
              <a:rPr lang="en-US" dirty="0" err="1" smtClean="0"/>
              <a:t>inspelen</a:t>
            </a:r>
            <a:r>
              <a:rPr lang="en-US" dirty="0" smtClean="0"/>
              <a:t> op </a:t>
            </a:r>
            <a:r>
              <a:rPr lang="en-US" dirty="0" err="1" smtClean="0"/>
              <a:t>gevoelens</a:t>
            </a:r>
            <a:r>
              <a:rPr lang="en-US" dirty="0" smtClean="0"/>
              <a:t> van de </a:t>
            </a:r>
            <a:r>
              <a:rPr lang="en-US" dirty="0" err="1" smtClean="0"/>
              <a:t>lezer</a:t>
            </a:r>
            <a:r>
              <a:rPr lang="en-US" dirty="0" smtClean="0"/>
              <a:t>/</a:t>
            </a:r>
            <a:r>
              <a:rPr lang="en-US" dirty="0" err="1" smtClean="0"/>
              <a:t>hoorder</a:t>
            </a:r>
            <a:r>
              <a:rPr lang="en-US" dirty="0" smtClean="0"/>
              <a:t>, </a:t>
            </a:r>
            <a:r>
              <a:rPr lang="en-US" dirty="0" err="1" smtClean="0"/>
              <a:t>doen</a:t>
            </a:r>
            <a:r>
              <a:rPr lang="en-US" dirty="0" smtClean="0"/>
              <a:t> </a:t>
            </a:r>
            <a:r>
              <a:rPr lang="en-US" dirty="0" err="1" smtClean="0"/>
              <a:t>een</a:t>
            </a:r>
            <a:r>
              <a:rPr lang="en-US" dirty="0" smtClean="0"/>
              <a:t> </a:t>
            </a:r>
            <a:r>
              <a:rPr lang="en-US" dirty="0" err="1" smtClean="0"/>
              <a:t>beroep</a:t>
            </a:r>
            <a:r>
              <a:rPr lang="en-US" dirty="0" smtClean="0"/>
              <a:t> op de </a:t>
            </a:r>
            <a:r>
              <a:rPr lang="en-US" dirty="0" err="1" smtClean="0"/>
              <a:t>psychologische</a:t>
            </a:r>
            <a:r>
              <a:rPr lang="en-US" dirty="0" smtClean="0"/>
              <a:t> </a:t>
            </a:r>
            <a:r>
              <a:rPr lang="en-US" dirty="0" err="1" smtClean="0"/>
              <a:t>kant</a:t>
            </a:r>
            <a:r>
              <a:rPr lang="en-US" dirty="0" smtClean="0"/>
              <a:t> van de </a:t>
            </a:r>
            <a:r>
              <a:rPr lang="en-US" dirty="0" err="1" smtClean="0"/>
              <a:t>mens</a:t>
            </a:r>
            <a:endParaRPr lang="en-US" dirty="0" smtClean="0"/>
          </a:p>
          <a:p>
            <a:r>
              <a:rPr lang="en-US" dirty="0" smtClean="0"/>
              <a:t>Logos, het </a:t>
            </a:r>
            <a:r>
              <a:rPr lang="en-US" dirty="0" err="1" smtClean="0"/>
              <a:t>gebruik</a:t>
            </a:r>
            <a:r>
              <a:rPr lang="en-US" dirty="0" smtClean="0"/>
              <a:t> van </a:t>
            </a:r>
            <a:r>
              <a:rPr lang="en-US" dirty="0" err="1" smtClean="0"/>
              <a:t>redelijke</a:t>
            </a:r>
            <a:r>
              <a:rPr lang="en-US" dirty="0" smtClean="0"/>
              <a:t> </a:t>
            </a:r>
            <a:r>
              <a:rPr lang="en-US" dirty="0" err="1" smtClean="0"/>
              <a:t>argumenten</a:t>
            </a:r>
            <a:r>
              <a:rPr lang="en-US" dirty="0" smtClean="0"/>
              <a:t>, </a:t>
            </a:r>
            <a:r>
              <a:rPr lang="en-US" dirty="0" err="1" smtClean="0"/>
              <a:t>doet</a:t>
            </a:r>
            <a:r>
              <a:rPr lang="en-US" dirty="0" smtClean="0"/>
              <a:t> </a:t>
            </a:r>
            <a:r>
              <a:rPr lang="en-US" dirty="0" err="1" smtClean="0"/>
              <a:t>een</a:t>
            </a:r>
            <a:r>
              <a:rPr lang="en-US" dirty="0" smtClean="0"/>
              <a:t> </a:t>
            </a:r>
            <a:r>
              <a:rPr lang="en-US" dirty="0" err="1" smtClean="0"/>
              <a:t>beroep</a:t>
            </a:r>
            <a:r>
              <a:rPr lang="en-US" dirty="0" smtClean="0"/>
              <a:t> op de ratio, de </a:t>
            </a:r>
            <a:r>
              <a:rPr lang="en-US" dirty="0" err="1" smtClean="0"/>
              <a:t>rationaliteit</a:t>
            </a:r>
            <a:r>
              <a:rPr lang="en-US" dirty="0" smtClean="0"/>
              <a:t> van de </a:t>
            </a:r>
            <a:r>
              <a:rPr lang="en-US" dirty="0" err="1" smtClean="0"/>
              <a:t>mens</a:t>
            </a:r>
            <a:endParaRPr lang="en-US" dirty="0" smtClean="0"/>
          </a:p>
          <a:p>
            <a:r>
              <a:rPr lang="en-US" dirty="0" smtClean="0"/>
              <a:t>De </a:t>
            </a:r>
            <a:r>
              <a:rPr lang="en-US" dirty="0" err="1" smtClean="0"/>
              <a:t>argumentatieleer</a:t>
            </a:r>
            <a:r>
              <a:rPr lang="en-US" dirty="0" smtClean="0"/>
              <a:t> </a:t>
            </a:r>
            <a:r>
              <a:rPr lang="en-US" dirty="0" err="1" smtClean="0"/>
              <a:t>houdt</a:t>
            </a:r>
            <a:r>
              <a:rPr lang="en-US" dirty="0" smtClean="0"/>
              <a:t> </a:t>
            </a:r>
            <a:r>
              <a:rPr lang="en-US" dirty="0" err="1" smtClean="0"/>
              <a:t>zich</a:t>
            </a:r>
            <a:r>
              <a:rPr lang="en-US" dirty="0" smtClean="0"/>
              <a:t> </a:t>
            </a:r>
            <a:r>
              <a:rPr lang="en-US" dirty="0" err="1" smtClean="0"/>
              <a:t>vooral</a:t>
            </a:r>
            <a:r>
              <a:rPr lang="en-US" dirty="0" smtClean="0"/>
              <a:t> </a:t>
            </a:r>
            <a:r>
              <a:rPr lang="en-US" dirty="0" err="1" smtClean="0"/>
              <a:t>bezig</a:t>
            </a:r>
            <a:r>
              <a:rPr lang="en-US" dirty="0" smtClean="0"/>
              <a:t> met de logos, maar het </a:t>
            </a:r>
            <a:r>
              <a:rPr lang="en-US" dirty="0" err="1" smtClean="0"/>
              <a:t>gebruik</a:t>
            </a:r>
            <a:r>
              <a:rPr lang="en-US" dirty="0" smtClean="0"/>
              <a:t> van </a:t>
            </a:r>
            <a:r>
              <a:rPr lang="en-US" dirty="0" err="1" smtClean="0"/>
              <a:t>psychologische</a:t>
            </a:r>
            <a:r>
              <a:rPr lang="en-US" dirty="0" smtClean="0"/>
              <a:t> </a:t>
            </a:r>
            <a:r>
              <a:rPr lang="en-US" dirty="0" err="1" smtClean="0"/>
              <a:t>middelen</a:t>
            </a:r>
            <a:r>
              <a:rPr lang="en-US" dirty="0" smtClean="0"/>
              <a:t> </a:t>
            </a:r>
            <a:r>
              <a:rPr lang="en-US" dirty="0" err="1" smtClean="0"/>
              <a:t>helpen</a:t>
            </a:r>
            <a:r>
              <a:rPr lang="en-US" dirty="0" smtClean="0"/>
              <a:t> </a:t>
            </a:r>
            <a:r>
              <a:rPr lang="en-US" dirty="0" err="1" smtClean="0"/>
              <a:t>argumentatie</a:t>
            </a:r>
            <a:r>
              <a:rPr lang="en-US" dirty="0" smtClean="0"/>
              <a:t> </a:t>
            </a:r>
            <a:r>
              <a:rPr lang="en-US" dirty="0" err="1" smtClean="0"/>
              <a:t>kracht</a:t>
            </a:r>
            <a:r>
              <a:rPr lang="en-US" dirty="0" smtClean="0"/>
              <a:t> </a:t>
            </a:r>
            <a:r>
              <a:rPr lang="en-US" dirty="0" err="1" smtClean="0"/>
              <a:t>bij</a:t>
            </a:r>
            <a:r>
              <a:rPr lang="en-US" dirty="0" smtClean="0"/>
              <a:t> </a:t>
            </a:r>
            <a:r>
              <a:rPr lang="en-US" dirty="0" err="1" smtClean="0"/>
              <a:t>te</a:t>
            </a:r>
            <a:r>
              <a:rPr lang="en-US" dirty="0" smtClean="0"/>
              <a:t> </a:t>
            </a:r>
            <a:r>
              <a:rPr lang="en-US" dirty="0" err="1" smtClean="0"/>
              <a:t>zetten</a:t>
            </a:r>
            <a:r>
              <a:rPr lang="en-US" dirty="0" smtClean="0"/>
              <a:t>. </a:t>
            </a:r>
          </a:p>
          <a:p>
            <a:endParaRPr lang="en-US" dirty="0"/>
          </a:p>
          <a:p>
            <a:r>
              <a:rPr lang="en-US" dirty="0" smtClean="0"/>
              <a:t>Het is </a:t>
            </a:r>
            <a:r>
              <a:rPr lang="en-US" dirty="0" err="1" smtClean="0"/>
              <a:t>belangrijk</a:t>
            </a:r>
            <a:r>
              <a:rPr lang="en-US" dirty="0" smtClean="0"/>
              <a:t> om </a:t>
            </a:r>
            <a:r>
              <a:rPr lang="en-US" dirty="0" err="1" smtClean="0"/>
              <a:t>te</a:t>
            </a:r>
            <a:r>
              <a:rPr lang="en-US" dirty="0" smtClean="0"/>
              <a:t> </a:t>
            </a:r>
            <a:r>
              <a:rPr lang="en-US" dirty="0" err="1" smtClean="0"/>
              <a:t>herkennen</a:t>
            </a:r>
            <a:r>
              <a:rPr lang="en-US" dirty="0" smtClean="0"/>
              <a:t> van </a:t>
            </a:r>
            <a:r>
              <a:rPr lang="en-US" dirty="0" err="1" smtClean="0"/>
              <a:t>welke</a:t>
            </a:r>
            <a:r>
              <a:rPr lang="en-US" dirty="0" smtClean="0"/>
              <a:t> </a:t>
            </a:r>
            <a:r>
              <a:rPr lang="en-US" dirty="0" err="1" smtClean="0"/>
              <a:t>overtuigingsmiddelen</a:t>
            </a:r>
            <a:r>
              <a:rPr lang="en-US" dirty="0" smtClean="0"/>
              <a:t> de </a:t>
            </a:r>
            <a:r>
              <a:rPr lang="en-US" dirty="0" err="1" smtClean="0"/>
              <a:t>schrijver</a:t>
            </a:r>
            <a:r>
              <a:rPr lang="en-US" dirty="0" smtClean="0"/>
              <a:t>/</a:t>
            </a:r>
            <a:r>
              <a:rPr lang="en-US" dirty="0" err="1" smtClean="0"/>
              <a:t>spreker</a:t>
            </a:r>
            <a:r>
              <a:rPr lang="en-US" dirty="0" smtClean="0"/>
              <a:t> </a:t>
            </a:r>
            <a:r>
              <a:rPr lang="en-US" dirty="0" err="1" smtClean="0"/>
              <a:t>gebruik</a:t>
            </a:r>
            <a:r>
              <a:rPr lang="en-US" dirty="0" smtClean="0"/>
              <a:t> </a:t>
            </a:r>
            <a:r>
              <a:rPr lang="en-US" dirty="0" err="1" smtClean="0"/>
              <a:t>maakt</a:t>
            </a:r>
            <a:r>
              <a:rPr lang="en-US" dirty="0" smtClean="0"/>
              <a:t> of </a:t>
            </a:r>
            <a:r>
              <a:rPr lang="en-US" dirty="0" err="1" smtClean="0"/>
              <a:t>deze</a:t>
            </a:r>
            <a:r>
              <a:rPr lang="en-US" dirty="0" smtClean="0"/>
              <a:t> </a:t>
            </a:r>
            <a:r>
              <a:rPr lang="en-US" dirty="0" err="1" smtClean="0"/>
              <a:t>zelf</a:t>
            </a:r>
            <a:r>
              <a:rPr lang="en-US" dirty="0" smtClean="0"/>
              <a:t> </a:t>
            </a:r>
            <a:r>
              <a:rPr lang="en-US" dirty="0" err="1" smtClean="0"/>
              <a:t>te</a:t>
            </a:r>
            <a:r>
              <a:rPr lang="en-US" dirty="0" smtClean="0"/>
              <a:t> </a:t>
            </a:r>
            <a:r>
              <a:rPr lang="en-US" dirty="0" err="1" smtClean="0"/>
              <a:t>gebruiken</a:t>
            </a:r>
            <a:r>
              <a:rPr lang="en-US" dirty="0" smtClean="0"/>
              <a:t> </a:t>
            </a:r>
            <a:r>
              <a:rPr lang="en-US" dirty="0" err="1" smtClean="0"/>
              <a:t>als</a:t>
            </a:r>
            <a:r>
              <a:rPr lang="en-US" dirty="0" smtClean="0"/>
              <a:t> </a:t>
            </a:r>
            <a:r>
              <a:rPr lang="en-US" dirty="0" err="1" smtClean="0"/>
              <a:t>schrijver</a:t>
            </a:r>
            <a:r>
              <a:rPr lang="en-US" dirty="0" smtClean="0"/>
              <a:t>/</a:t>
            </a:r>
            <a:r>
              <a:rPr lang="en-US" dirty="0" err="1" smtClean="0"/>
              <a:t>spreker</a:t>
            </a:r>
            <a:r>
              <a:rPr lang="en-US" dirty="0" smtClean="0"/>
              <a:t>.</a:t>
            </a:r>
            <a:endParaRPr lang="en-US" dirty="0"/>
          </a:p>
        </p:txBody>
      </p:sp>
    </p:spTree>
    <p:extLst>
      <p:ext uri="{BB962C8B-B14F-4D97-AF65-F5344CB8AC3E}">
        <p14:creationId xmlns:p14="http://schemas.microsoft.com/office/powerpoint/2010/main" val="1877046192"/>
      </p:ext>
    </p:extLst>
  </p:cSld>
  <p:clrMapOvr>
    <a:masterClrMapping/>
  </p:clrMapOvr>
</p:sld>
</file>

<file path=ppt/theme/theme1.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docProps/app.xml><?xml version="1.0" encoding="utf-8"?>
<Properties xmlns="http://schemas.openxmlformats.org/officeDocument/2006/extended-properties" xmlns:vt="http://schemas.openxmlformats.org/officeDocument/2006/docPropsVTypes">
  <Template>TM03457515[[fn=View]]</Template>
  <TotalTime>289</TotalTime>
  <Words>1361</Words>
  <Application>Microsoft Office PowerPoint</Application>
  <PresentationFormat>Widescreen</PresentationFormat>
  <Paragraphs>97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Century Schoolbook</vt:lpstr>
      <vt:lpstr>Wingdings 2</vt:lpstr>
      <vt:lpstr>View</vt:lpstr>
      <vt:lpstr>Argumenteren</vt:lpstr>
      <vt:lpstr>Wat is argumenteren?</vt:lpstr>
      <vt:lpstr>Wat is argumenteren?</vt:lpstr>
      <vt:lpstr>Psychologische en rationale overtuigingsmiddelen</vt:lpstr>
      <vt:lpstr>PowerPoint Presentation</vt:lpstr>
      <vt:lpstr>Overtuiging op basis van ethos (kwaliteiten)</vt:lpstr>
      <vt:lpstr>Overtuiging op basis van pathos (gevoel)</vt:lpstr>
      <vt:lpstr>Overtuigingsmiddelen op basis van logos (argumenten)</vt:lpstr>
      <vt:lpstr>Ethos, pathos, logos</vt:lpstr>
      <vt:lpstr>Oefeningen</vt:lpstr>
      <vt:lpstr>Tekst 1</vt:lpstr>
      <vt:lpstr>Tekst 1: een argumenterende tekst</vt:lpstr>
      <vt:lpstr>Tekst 2</vt:lpstr>
      <vt:lpstr>Tekst 2: niet-argumentatieve tekst </vt:lpstr>
      <vt:lpstr>Tekst 3</vt:lpstr>
      <vt:lpstr>Argumentatieve tekst</vt:lpstr>
      <vt:lpstr>Tekst 4</vt:lpstr>
      <vt:lpstr>Niet-argumentatieve tekst</vt:lpstr>
      <vt:lpstr>Tekst 5</vt:lpstr>
      <vt:lpstr>Niet-argumentatieve tekst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Argumenteren</dc:title>
  <dc:creator>corei3</dc:creator>
  <cp:lastModifiedBy>corei3</cp:lastModifiedBy>
  <cp:revision>17</cp:revision>
  <dcterms:created xsi:type="dcterms:W3CDTF">2020-02-20T12:47:52Z</dcterms:created>
  <dcterms:modified xsi:type="dcterms:W3CDTF">2020-02-20T18:20:08Z</dcterms:modified>
</cp:coreProperties>
</file>