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77" r:id="rId3"/>
    <p:sldId id="274" r:id="rId4"/>
    <p:sldId id="275" r:id="rId5"/>
    <p:sldId id="276" r:id="rId6"/>
    <p:sldId id="257" r:id="rId7"/>
    <p:sldId id="258" r:id="rId8"/>
    <p:sldId id="268" r:id="rId9"/>
    <p:sldId id="269" r:id="rId10"/>
    <p:sldId id="270" r:id="rId11"/>
    <p:sldId id="271" r:id="rId12"/>
    <p:sldId id="272" r:id="rId13"/>
    <p:sldId id="267" r:id="rId14"/>
    <p:sldId id="266" r:id="rId15"/>
    <p:sldId id="259" r:id="rId16"/>
    <p:sldId id="27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0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1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550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29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5665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05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10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7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1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4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0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8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804C-F118-4F43-8583-5DB1F1CEB465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  <p:sldLayoutId id="21474839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75" y="3428998"/>
            <a:ext cx="8272463" cy="2268559"/>
          </a:xfrm>
        </p:spPr>
        <p:txBody>
          <a:bodyPr/>
          <a:lstStyle/>
          <a:p>
            <a:r>
              <a:rPr lang="en-US" dirty="0" err="1" smtClean="0"/>
              <a:t>Leesvaardigheid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Vaste</a:t>
            </a:r>
            <a:r>
              <a:rPr lang="en-US" dirty="0" smtClean="0"/>
              <a:t> </a:t>
            </a:r>
            <a:r>
              <a:rPr lang="en-US" dirty="0" err="1" smtClean="0"/>
              <a:t>tekststructuren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veranderd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verandering</a:t>
            </a:r>
            <a:r>
              <a:rPr lang="en-US" dirty="0" smtClean="0"/>
              <a:t>/</a:t>
            </a:r>
            <a:r>
              <a:rPr lang="en-US" dirty="0" err="1" smtClean="0"/>
              <a:t>ontwikkeling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beschrijven</a:t>
            </a:r>
            <a:r>
              <a:rPr lang="en-US" dirty="0" smtClean="0"/>
              <a:t> van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periodes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, </a:t>
            </a:r>
            <a:r>
              <a:rPr lang="en-US" dirty="0" err="1" smtClean="0"/>
              <a:t>conclusie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2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</a:t>
            </a:r>
            <a:r>
              <a:rPr lang="en-US" dirty="0" smtClean="0"/>
              <a:t>/</a:t>
            </a:r>
            <a:r>
              <a:rPr lang="en-US" dirty="0" err="1" smtClean="0"/>
              <a:t>toekomststructuur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veranderd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wat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nog </a:t>
            </a:r>
            <a:r>
              <a:rPr lang="en-US" dirty="0" err="1" smtClean="0"/>
              <a:t>veranderen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verandering</a:t>
            </a:r>
            <a:r>
              <a:rPr lang="en-US" dirty="0" smtClean="0"/>
              <a:t>/</a:t>
            </a:r>
            <a:r>
              <a:rPr lang="en-US" dirty="0" err="1" smtClean="0"/>
              <a:t>ontwikkeling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beschrijven</a:t>
            </a:r>
            <a:r>
              <a:rPr lang="en-US" dirty="0" smtClean="0"/>
              <a:t> van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periodes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, </a:t>
            </a:r>
            <a:r>
              <a:rPr lang="en-US" dirty="0" err="1" smtClean="0"/>
              <a:t>conclusie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5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vraag</a:t>
            </a:r>
            <a:r>
              <a:rPr lang="en-US" dirty="0" smtClean="0"/>
              <a:t>/</a:t>
            </a:r>
            <a:r>
              <a:rPr lang="en-US" dirty="0" err="1" smtClean="0"/>
              <a:t>antwoordstructuur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….. </a:t>
            </a:r>
            <a:r>
              <a:rPr lang="en-US" dirty="0" err="1"/>
              <a:t>e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……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van </a:t>
            </a:r>
            <a:r>
              <a:rPr lang="en-US" dirty="0" err="1" smtClean="0"/>
              <a:t>alles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…….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antwoord</a:t>
            </a:r>
            <a:r>
              <a:rPr lang="en-US" dirty="0" smtClean="0"/>
              <a:t>(</a:t>
            </a:r>
            <a:r>
              <a:rPr lang="en-US" dirty="0" err="1" smtClean="0"/>
              <a:t>en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of </a:t>
            </a:r>
            <a:r>
              <a:rPr lang="en-US" dirty="0" err="1" smtClean="0"/>
              <a:t>conclusie</a:t>
            </a:r>
            <a:r>
              <a:rPr lang="en-US" dirty="0" smtClean="0"/>
              <a:t> (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vraag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1476"/>
            <a:ext cx="8596668" cy="10287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aspectenstructuur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aspectstructuur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aspecten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het </a:t>
            </a:r>
            <a:r>
              <a:rPr lang="en-US" dirty="0" err="1" smtClean="0"/>
              <a:t>verschijnsel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diverse </a:t>
            </a:r>
            <a:r>
              <a:rPr lang="en-US" dirty="0" err="1" smtClean="0"/>
              <a:t>aspecten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1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2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argumentatiestructuur</a:t>
            </a:r>
            <a:r>
              <a:rPr lang="en-US" dirty="0" smtClean="0"/>
              <a:t> of </a:t>
            </a:r>
            <a:r>
              <a:rPr lang="en-US" dirty="0" err="1" smtClean="0"/>
              <a:t>bewering</a:t>
            </a:r>
            <a:r>
              <a:rPr lang="en-US" dirty="0" smtClean="0"/>
              <a:t>/</a:t>
            </a:r>
            <a:r>
              <a:rPr lang="en-US" dirty="0" err="1" smtClean="0"/>
              <a:t>argumentstructuur</a:t>
            </a:r>
            <a:r>
              <a:rPr lang="en-US" dirty="0" smtClean="0"/>
              <a:t> (</a:t>
            </a:r>
            <a:r>
              <a:rPr lang="en-US" dirty="0" err="1" smtClean="0"/>
              <a:t>betoog</a:t>
            </a:r>
            <a:r>
              <a:rPr lang="en-US" dirty="0" smtClean="0"/>
              <a:t>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1638"/>
            <a:ext cx="8596668" cy="4786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betoog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Waarom</a:t>
            </a:r>
            <a:r>
              <a:rPr lang="en-US" dirty="0" smtClean="0"/>
              <a:t> is de …..</a:t>
            </a:r>
            <a:r>
              <a:rPr lang="en-US" dirty="0" err="1" smtClean="0"/>
              <a:t>bewering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	</a:t>
            </a:r>
            <a:r>
              <a:rPr lang="en-US" dirty="0" err="1" smtClean="0"/>
              <a:t>stelling</a:t>
            </a:r>
            <a:r>
              <a:rPr lang="en-US" dirty="0" smtClean="0"/>
              <a:t>, </a:t>
            </a:r>
            <a:r>
              <a:rPr lang="en-US" dirty="0" err="1" smtClean="0"/>
              <a:t>standpunt</a:t>
            </a:r>
            <a:r>
              <a:rPr lang="en-US" dirty="0" smtClean="0"/>
              <a:t>,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stelling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err="1" smtClean="0"/>
              <a:t>tegenargumenten</a:t>
            </a:r>
            <a:r>
              <a:rPr lang="en-US" dirty="0" smtClean="0"/>
              <a:t> (+ </a:t>
            </a:r>
            <a:r>
              <a:rPr lang="en-US" dirty="0" err="1" smtClean="0"/>
              <a:t>weerlegging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	</a:t>
            </a:r>
            <a:r>
              <a:rPr lang="en-US" dirty="0" err="1" smtClean="0"/>
              <a:t>herhaling</a:t>
            </a:r>
            <a:r>
              <a:rPr lang="en-US" dirty="0" smtClean="0"/>
              <a:t> van de </a:t>
            </a:r>
            <a:r>
              <a:rPr lang="en-US" dirty="0" err="1" smtClean="0"/>
              <a:t>stelling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53386"/>
              </p:ext>
            </p:extLst>
          </p:nvPr>
        </p:nvGraphicFramePr>
        <p:xfrm>
          <a:off x="119062" y="428624"/>
          <a:ext cx="11925304" cy="6429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337">
                  <a:extLst>
                    <a:ext uri="{9D8B030D-6E8A-4147-A177-3AD203B41FA5}">
                      <a16:colId xmlns:a16="http://schemas.microsoft.com/office/drawing/2014/main" val="2674262481"/>
                    </a:ext>
                  </a:extLst>
                </a:gridCol>
                <a:gridCol w="2890789">
                  <a:extLst>
                    <a:ext uri="{9D8B030D-6E8A-4147-A177-3AD203B41FA5}">
                      <a16:colId xmlns:a16="http://schemas.microsoft.com/office/drawing/2014/main" val="1255998896"/>
                    </a:ext>
                  </a:extLst>
                </a:gridCol>
                <a:gridCol w="5172076">
                  <a:extLst>
                    <a:ext uri="{9D8B030D-6E8A-4147-A177-3AD203B41FA5}">
                      <a16:colId xmlns:a16="http://schemas.microsoft.com/office/drawing/2014/main" val="516546446"/>
                    </a:ext>
                  </a:extLst>
                </a:gridCol>
                <a:gridCol w="1943102">
                  <a:extLst>
                    <a:ext uri="{9D8B030D-6E8A-4147-A177-3AD203B41FA5}">
                      <a16:colId xmlns:a16="http://schemas.microsoft.com/office/drawing/2014/main" val="1621084607"/>
                    </a:ext>
                  </a:extLst>
                </a:gridCol>
              </a:tblGrid>
              <a:tr h="70023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Tekst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structuur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Hoofdvraag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Veelvoorkomende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opbouw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Tekstsoort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172614"/>
                  </a:ext>
                </a:extLst>
              </a:tr>
              <a:tr h="94959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nadelen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nadelen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baseline="0" dirty="0" smtClean="0"/>
                        <a:t> met pos. </a:t>
                      </a:r>
                      <a:r>
                        <a:rPr lang="en-US" baseline="0" dirty="0" err="1" smtClean="0"/>
                        <a:t>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kanten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stelling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vraag</a:t>
                      </a:r>
                      <a:r>
                        <a:rPr lang="en-US" baseline="0" dirty="0" smtClean="0"/>
                        <a:t>;  kern: </a:t>
                      </a:r>
                      <a:r>
                        <a:rPr lang="en-US" baseline="0" dirty="0" err="1" smtClean="0"/>
                        <a:t>voor</a:t>
                      </a: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nadelen</a:t>
                      </a:r>
                      <a:r>
                        <a:rPr lang="en-US" baseline="0" dirty="0" smtClean="0"/>
                        <a:t>; slot: </a:t>
                      </a:r>
                      <a:r>
                        <a:rPr lang="en-US" baseline="0" dirty="0" err="1" smtClean="0"/>
                        <a:t>samenvatting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conclusie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betoog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372614"/>
                  </a:ext>
                </a:extLst>
              </a:tr>
              <a:tr h="94959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oplossing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oplossingen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introductie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gevolgen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oorzaken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oplossingen</a:t>
                      </a:r>
                      <a:r>
                        <a:rPr lang="en-US" dirty="0" smtClean="0"/>
                        <a:t> slot: de </a:t>
                      </a:r>
                      <a:r>
                        <a:rPr lang="en-US" dirty="0" err="1" smtClean="0"/>
                        <a:t>beste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oplossing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52603"/>
                  </a:ext>
                </a:extLst>
              </a:tr>
              <a:tr h="100032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Verleden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heden</a:t>
                      </a:r>
                      <a:r>
                        <a:rPr lang="en-US" dirty="0" smtClean="0"/>
                        <a:t>-(</a:t>
                      </a:r>
                      <a:r>
                        <a:rPr lang="en-US" dirty="0" err="1" smtClean="0"/>
                        <a:t>toekomst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 is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veranderd</a:t>
                      </a:r>
                      <a:r>
                        <a:rPr lang="en-US" dirty="0" smtClean="0"/>
                        <a:t>? (wat </a:t>
                      </a:r>
                      <a:r>
                        <a:rPr lang="en-US" dirty="0" err="1" smtClean="0"/>
                        <a:t>gaat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nog </a:t>
                      </a:r>
                      <a:r>
                        <a:rPr lang="en-US" dirty="0" err="1" smtClean="0"/>
                        <a:t>veranderen</a:t>
                      </a:r>
                      <a:r>
                        <a:rPr lang="en-US" dirty="0" smtClean="0"/>
                        <a:t>?)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onderwerp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verandering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situatie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vroeger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situatie</a:t>
                      </a:r>
                      <a:r>
                        <a:rPr lang="en-US" baseline="0" dirty="0" smtClean="0"/>
                        <a:t> nu; slot: </a:t>
                      </a:r>
                      <a:r>
                        <a:rPr lang="en-US" baseline="0" dirty="0" err="1" smtClean="0"/>
                        <a:t>conclusie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baseline="0" dirty="0" err="1" smtClean="0"/>
                        <a:t>situatie</a:t>
                      </a:r>
                      <a:r>
                        <a:rPr lang="en-US" baseline="0" dirty="0" smtClean="0"/>
                        <a:t> in de </a:t>
                      </a:r>
                      <a:r>
                        <a:rPr lang="en-US" baseline="0" dirty="0" err="1" smtClean="0"/>
                        <a:t>toekomst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139777"/>
                  </a:ext>
                </a:extLst>
              </a:tr>
              <a:tr h="100032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Verschijnsel-verklaring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verklaringen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bepaald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kenmerken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voorbeelden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verklaringen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oorzaken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redenen</a:t>
                      </a:r>
                      <a:r>
                        <a:rPr lang="en-US" baseline="0" dirty="0" smtClean="0"/>
                        <a:t> slot: </a:t>
                      </a:r>
                      <a:r>
                        <a:rPr lang="en-US" baseline="0" dirty="0" err="1" smtClean="0"/>
                        <a:t>samenvatting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728059"/>
                  </a:ext>
                </a:extLst>
              </a:tr>
              <a:tr h="70023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-aspect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aspecten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heeft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onderwerp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; kern: diverse </a:t>
                      </a:r>
                      <a:r>
                        <a:rPr lang="en-US" dirty="0" err="1" smtClean="0"/>
                        <a:t>aspecten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slot: </a:t>
                      </a:r>
                      <a:r>
                        <a:rPr lang="en-US" baseline="0" dirty="0" err="1" smtClean="0"/>
                        <a:t>samenvatting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55401"/>
                  </a:ext>
                </a:extLst>
              </a:tr>
              <a:tr h="91477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Argumentatie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Waarom</a:t>
                      </a:r>
                      <a:r>
                        <a:rPr lang="en-US" dirty="0" smtClean="0"/>
                        <a:t> is de </a:t>
                      </a:r>
                      <a:r>
                        <a:rPr lang="en-US" dirty="0" err="1" smtClean="0"/>
                        <a:t>bewering</a:t>
                      </a:r>
                      <a:r>
                        <a:rPr lang="en-US" dirty="0" smtClean="0"/>
                        <a:t> …. </a:t>
                      </a:r>
                      <a:r>
                        <a:rPr lang="en-US" dirty="0" err="1" smtClean="0"/>
                        <a:t>Waar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stelling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standpunt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argumenten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tegenargument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weerlegging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Slot: </a:t>
                      </a:r>
                      <a:r>
                        <a:rPr lang="en-US" dirty="0" err="1" smtClean="0"/>
                        <a:t>herhaling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stelling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betoog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775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9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werk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Maak</a:t>
            </a:r>
            <a:r>
              <a:rPr lang="en-US" dirty="0" smtClean="0"/>
              <a:t> nu de </a:t>
            </a:r>
            <a:r>
              <a:rPr lang="en-US" dirty="0" err="1" smtClean="0"/>
              <a:t>opdracht</a:t>
            </a:r>
            <a:r>
              <a:rPr lang="en-US" dirty="0" smtClean="0"/>
              <a:t> 2 in de reader:</a:t>
            </a:r>
          </a:p>
          <a:p>
            <a:r>
              <a:rPr lang="en-US" dirty="0" smtClean="0"/>
              <a:t>Lees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i="1" dirty="0" smtClean="0"/>
              <a:t>‘</a:t>
            </a:r>
            <a:r>
              <a:rPr lang="en-US" i="1" dirty="0" err="1" smtClean="0"/>
              <a:t>Liever</a:t>
            </a:r>
            <a:r>
              <a:rPr lang="en-US" i="1" dirty="0" smtClean="0"/>
              <a:t> </a:t>
            </a:r>
            <a:r>
              <a:rPr lang="en-US" i="1" dirty="0" err="1" smtClean="0"/>
              <a:t>een</a:t>
            </a:r>
            <a:r>
              <a:rPr lang="en-US" i="1" dirty="0" smtClean="0"/>
              <a:t> </a:t>
            </a:r>
            <a:r>
              <a:rPr lang="en-US" i="1" dirty="0" err="1" smtClean="0"/>
              <a:t>bruisend</a:t>
            </a:r>
            <a:r>
              <a:rPr lang="en-US" i="1" dirty="0" smtClean="0"/>
              <a:t> </a:t>
            </a:r>
            <a:r>
              <a:rPr lang="en-US" i="1" dirty="0" err="1" smtClean="0"/>
              <a:t>brein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een</a:t>
            </a:r>
            <a:r>
              <a:rPr lang="en-US" i="1" dirty="0" smtClean="0"/>
              <a:t> </a:t>
            </a:r>
            <a:r>
              <a:rPr lang="en-US" i="1" dirty="0" err="1" smtClean="0"/>
              <a:t>lekker</a:t>
            </a:r>
            <a:r>
              <a:rPr lang="en-US" i="1" dirty="0" smtClean="0"/>
              <a:t> </a:t>
            </a:r>
            <a:r>
              <a:rPr lang="en-US" i="1" dirty="0" err="1" smtClean="0"/>
              <a:t>lijf</a:t>
            </a:r>
            <a:r>
              <a:rPr lang="en-US" i="1" dirty="0" smtClean="0"/>
              <a:t>’ </a:t>
            </a:r>
            <a:r>
              <a:rPr lang="en-US" dirty="0" smtClean="0"/>
              <a:t>op </a:t>
            </a:r>
            <a:r>
              <a:rPr lang="en-US" dirty="0" err="1" smtClean="0"/>
              <a:t>bladzijde</a:t>
            </a:r>
            <a:r>
              <a:rPr lang="en-US" dirty="0" smtClean="0"/>
              <a:t> 28</a:t>
            </a:r>
            <a:r>
              <a:rPr lang="en-US" i="1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de </a:t>
            </a:r>
            <a:r>
              <a:rPr lang="en-US" dirty="0" err="1" smtClean="0"/>
              <a:t>vragen</a:t>
            </a:r>
            <a:r>
              <a:rPr lang="en-US" dirty="0" smtClean="0"/>
              <a:t> op </a:t>
            </a:r>
            <a:r>
              <a:rPr lang="en-US" dirty="0" err="1" smtClean="0"/>
              <a:t>blz</a:t>
            </a:r>
            <a:r>
              <a:rPr lang="en-US" dirty="0" smtClean="0"/>
              <a:t>. </a:t>
            </a:r>
            <a:r>
              <a:rPr lang="en-US" smtClean="0"/>
              <a:t>26/27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8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Teksten</a:t>
            </a:r>
            <a:r>
              <a:rPr lang="en-US" dirty="0" smtClean="0"/>
              <a:t>: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uiteenzetting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68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Op de </a:t>
            </a:r>
            <a:r>
              <a:rPr lang="en-US" dirty="0" err="1" smtClean="0"/>
              <a:t>havo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in het </a:t>
            </a:r>
            <a:r>
              <a:rPr lang="en-US" dirty="0" err="1" smtClean="0"/>
              <a:t>vwo</a:t>
            </a:r>
            <a:r>
              <a:rPr lang="en-US" dirty="0"/>
              <a:t> </a:t>
            </a:r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vooral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met </a:t>
            </a:r>
            <a:r>
              <a:rPr lang="en-US" b="1" dirty="0" smtClean="0"/>
              <a:t>het </a:t>
            </a:r>
            <a:r>
              <a:rPr lang="en-US" b="1" dirty="0" err="1" smtClean="0"/>
              <a:t>betoog</a:t>
            </a:r>
            <a:r>
              <a:rPr lang="en-US" b="1" dirty="0" smtClean="0"/>
              <a:t>, de </a:t>
            </a:r>
            <a:r>
              <a:rPr lang="en-US" b="1" dirty="0" err="1" smtClean="0"/>
              <a:t>beschouwing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de </a:t>
            </a:r>
            <a:r>
              <a:rPr lang="en-US" b="1" dirty="0" err="1" smtClean="0"/>
              <a:t>uiteenzetting</a:t>
            </a:r>
            <a:r>
              <a:rPr lang="en-US" b="1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(</a:t>
            </a:r>
            <a:r>
              <a:rPr lang="en-US" dirty="0" err="1" smtClean="0"/>
              <a:t>tekstsoorten</a:t>
            </a:r>
            <a:r>
              <a:rPr lang="en-US" dirty="0" smtClean="0"/>
              <a:t>) die je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kennen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b="1" dirty="0" err="1" smtClean="0"/>
              <a:t>herkent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het </a:t>
            </a:r>
            <a:r>
              <a:rPr lang="en-US" dirty="0" err="1" smtClean="0"/>
              <a:t>snelst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b="1" dirty="0" smtClean="0"/>
              <a:t>de </a:t>
            </a:r>
            <a:r>
              <a:rPr lang="en-US" b="1" dirty="0" err="1" smtClean="0"/>
              <a:t>structuur</a:t>
            </a:r>
            <a:r>
              <a:rPr lang="en-US" b="1" dirty="0" smtClean="0"/>
              <a:t> </a:t>
            </a:r>
            <a:r>
              <a:rPr lang="en-US" dirty="0" smtClean="0"/>
              <a:t>van de </a:t>
            </a:r>
            <a:r>
              <a:rPr lang="en-US" dirty="0" err="1" smtClean="0"/>
              <a:t>tekst</a:t>
            </a:r>
            <a:r>
              <a:rPr lang="en-US" dirty="0" smtClean="0"/>
              <a:t>. De </a:t>
            </a:r>
            <a:r>
              <a:rPr lang="en-US" dirty="0" err="1" smtClean="0"/>
              <a:t>schrijver</a:t>
            </a:r>
            <a:r>
              <a:rPr lang="en-US" dirty="0" smtClean="0"/>
              <a:t> is 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namelijk</a:t>
            </a:r>
            <a:r>
              <a:rPr lang="en-US" dirty="0" smtClean="0"/>
              <a:t> </a:t>
            </a:r>
            <a:r>
              <a:rPr lang="en-US" dirty="0" err="1" smtClean="0"/>
              <a:t>uitgegaan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/</a:t>
            </a:r>
            <a:r>
              <a:rPr lang="en-US" dirty="0" err="1" smtClean="0"/>
              <a:t>haar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lekker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r>
              <a:rPr lang="en-US" dirty="0" smtClean="0"/>
              <a:t>.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immers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door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gelezen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begrepen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, </a:t>
            </a:r>
            <a:r>
              <a:rPr lang="en-US" dirty="0" err="1" smtClean="0"/>
              <a:t>anders</a:t>
            </a:r>
            <a:r>
              <a:rPr lang="en-US" dirty="0" smtClean="0"/>
              <a:t> </a:t>
            </a:r>
            <a:r>
              <a:rPr lang="en-US" dirty="0" err="1" smtClean="0"/>
              <a:t>stopt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met </a:t>
            </a:r>
            <a:r>
              <a:rPr lang="en-US" dirty="0" err="1" smtClean="0"/>
              <a:t>lezen</a:t>
            </a:r>
            <a:r>
              <a:rPr lang="en-US" dirty="0" smtClean="0"/>
              <a:t> of </a:t>
            </a:r>
            <a:r>
              <a:rPr lang="en-US" dirty="0" err="1" smtClean="0"/>
              <a:t>begrijpt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de </a:t>
            </a:r>
            <a:r>
              <a:rPr lang="en-US" dirty="0" err="1" smtClean="0"/>
              <a:t>boodschap</a:t>
            </a:r>
            <a:r>
              <a:rPr lang="en-US" dirty="0" smtClean="0"/>
              <a:t> </a:t>
            </a:r>
            <a:r>
              <a:rPr lang="en-US" dirty="0" err="1" smtClean="0"/>
              <a:t>verkeerd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Daarom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 </a:t>
            </a:r>
            <a:r>
              <a:rPr lang="en-US" dirty="0" err="1" smtClean="0"/>
              <a:t>herkenbare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. </a:t>
            </a:r>
            <a:r>
              <a:rPr lang="en-US" b="1" dirty="0" smtClean="0"/>
              <a:t>Door de </a:t>
            </a:r>
            <a:r>
              <a:rPr lang="en-US" b="1" dirty="0" err="1" smtClean="0"/>
              <a:t>structuur</a:t>
            </a:r>
            <a:r>
              <a:rPr lang="en-US" b="1" dirty="0" smtClean="0"/>
              <a:t> </a:t>
            </a:r>
            <a:r>
              <a:rPr lang="en-US" b="1" dirty="0" err="1" smtClean="0"/>
              <a:t>goed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kennen</a:t>
            </a:r>
            <a:r>
              <a:rPr lang="en-US" b="1" dirty="0" smtClean="0"/>
              <a:t>, </a:t>
            </a:r>
            <a:r>
              <a:rPr lang="en-US" b="1" dirty="0" err="1" smtClean="0"/>
              <a:t>weet</a:t>
            </a:r>
            <a:r>
              <a:rPr lang="en-US" b="1" dirty="0" smtClean="0"/>
              <a:t> je </a:t>
            </a:r>
            <a:r>
              <a:rPr lang="en-US" b="1" dirty="0" err="1" smtClean="0"/>
              <a:t>meestal</a:t>
            </a:r>
            <a:r>
              <a:rPr lang="en-US" b="1" dirty="0" smtClean="0"/>
              <a:t> </a:t>
            </a:r>
            <a:r>
              <a:rPr lang="en-US" b="1" dirty="0" err="1" smtClean="0"/>
              <a:t>snel</a:t>
            </a:r>
            <a:r>
              <a:rPr lang="en-US" b="1" dirty="0" smtClean="0"/>
              <a:t>  of de </a:t>
            </a:r>
            <a:r>
              <a:rPr lang="en-US" b="1" dirty="0" err="1" smtClean="0"/>
              <a:t>tekst</a:t>
            </a:r>
            <a:r>
              <a:rPr lang="en-US" b="1" dirty="0" smtClean="0"/>
              <a:t>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betoog</a:t>
            </a:r>
            <a:r>
              <a:rPr lang="en-US" b="1" dirty="0" smtClean="0"/>
              <a:t>,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beschouwing</a:t>
            </a:r>
            <a:r>
              <a:rPr lang="en-US" b="1" dirty="0" smtClean="0"/>
              <a:t> of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uiteenzetting</a:t>
            </a:r>
            <a:r>
              <a:rPr lang="en-US" b="1" dirty="0" smtClean="0"/>
              <a:t> </a:t>
            </a:r>
            <a:r>
              <a:rPr lang="en-US" b="1" dirty="0" err="1" smtClean="0"/>
              <a:t>betreft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376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BETOOG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VOORKOM ONGELUKKEN, POLITIE TREED OP!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stelling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harder </a:t>
            </a:r>
            <a:r>
              <a:rPr lang="en-US" dirty="0" err="1" smtClean="0"/>
              <a:t>optreden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</a:t>
            </a:r>
            <a:r>
              <a:rPr lang="en-US" dirty="0" err="1" smtClean="0"/>
              <a:t>hardrijders</a:t>
            </a:r>
            <a:r>
              <a:rPr lang="en-US" dirty="0" smtClean="0"/>
              <a:t>.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argumenten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gebeuren</a:t>
            </a:r>
            <a:r>
              <a:rPr lang="en-US" dirty="0" smtClean="0"/>
              <a:t> </a:t>
            </a:r>
            <a:r>
              <a:rPr lang="en-US" dirty="0" err="1" smtClean="0"/>
              <a:t>teveel</a:t>
            </a:r>
            <a:r>
              <a:rPr lang="en-US" dirty="0" smtClean="0"/>
              <a:t> </a:t>
            </a:r>
            <a:r>
              <a:rPr lang="en-US" dirty="0" err="1" smtClean="0"/>
              <a:t>ongelukken</a:t>
            </a:r>
            <a:r>
              <a:rPr lang="en-US" dirty="0" smtClean="0"/>
              <a:t> 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niets</a:t>
            </a:r>
            <a:r>
              <a:rPr lang="en-US" dirty="0" smtClean="0"/>
              <a:t> </a:t>
            </a:r>
            <a:r>
              <a:rPr lang="en-US" dirty="0" err="1" smtClean="0"/>
              <a:t>doet</a:t>
            </a:r>
            <a:r>
              <a:rPr lang="en-US" dirty="0" smtClean="0"/>
              <a:t>, </a:t>
            </a:r>
            <a:r>
              <a:rPr lang="en-US" dirty="0" err="1" smtClean="0"/>
              <a:t>wordt</a:t>
            </a:r>
            <a:r>
              <a:rPr lang="en-US" dirty="0" smtClean="0"/>
              <a:t> het steeds </a:t>
            </a:r>
            <a:r>
              <a:rPr lang="en-US" dirty="0" err="1" smtClean="0"/>
              <a:t>erger</a:t>
            </a:r>
            <a:r>
              <a:rPr lang="en-US" dirty="0" smtClean="0"/>
              <a:t>. ..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Mensen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zelfverantwoordelijk</a:t>
            </a:r>
            <a:r>
              <a:rPr lang="en-US" dirty="0" smtClean="0"/>
              <a:t> maar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brengen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anderen</a:t>
            </a:r>
            <a:r>
              <a:rPr lang="en-US" dirty="0" smtClean="0"/>
              <a:t> in </a:t>
            </a:r>
            <a:r>
              <a:rPr lang="en-US" dirty="0" err="1" smtClean="0"/>
              <a:t>gevaar</a:t>
            </a:r>
            <a:r>
              <a:rPr lang="en-US" dirty="0" smtClean="0"/>
              <a:t>. 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beschermende</a:t>
            </a:r>
            <a:r>
              <a:rPr lang="en-US" dirty="0" smtClean="0"/>
              <a:t> </a:t>
            </a:r>
            <a:r>
              <a:rPr lang="en-US" dirty="0" err="1" smtClean="0"/>
              <a:t>taak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herhaling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stelling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harder </a:t>
            </a:r>
            <a:r>
              <a:rPr lang="en-US" dirty="0" err="1" smtClean="0"/>
              <a:t>optreden</a:t>
            </a:r>
            <a:r>
              <a:rPr lang="en-US" dirty="0" smtClean="0"/>
              <a:t> want </a:t>
            </a:r>
            <a:r>
              <a:rPr lang="en-US" dirty="0" err="1" smtClean="0"/>
              <a:t>anders</a:t>
            </a:r>
            <a:r>
              <a:rPr lang="en-US" dirty="0" smtClean="0"/>
              <a:t> </a:t>
            </a:r>
            <a:r>
              <a:rPr lang="en-US" dirty="0" err="1" smtClean="0"/>
              <a:t>gebeuren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ongelukken</a:t>
            </a:r>
            <a:r>
              <a:rPr lang="en-US" dirty="0" smtClean="0"/>
              <a:t>. </a:t>
            </a:r>
            <a:r>
              <a:rPr lang="en-US" dirty="0" err="1" smtClean="0"/>
              <a:t>Missschien</a:t>
            </a:r>
            <a:r>
              <a:rPr lang="en-US" dirty="0" smtClean="0"/>
              <a:t> bent u de </a:t>
            </a:r>
            <a:r>
              <a:rPr lang="en-US" dirty="0" err="1" smtClean="0"/>
              <a:t>volgende</a:t>
            </a:r>
            <a:r>
              <a:rPr lang="en-US" dirty="0" smtClean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overtuigen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ervan</a:t>
            </a:r>
            <a:r>
              <a:rPr lang="en-US" dirty="0" smtClean="0"/>
              <a:t> </a:t>
            </a:r>
            <a:r>
              <a:rPr lang="en-US" b="1" i="1" dirty="0" err="1" smtClean="0"/>
              <a:t>overtuigen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mening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 de </a:t>
            </a:r>
            <a:r>
              <a:rPr lang="en-US" dirty="0" err="1" smtClean="0"/>
              <a:t>beste</a:t>
            </a:r>
            <a:r>
              <a:rPr lang="en-US" dirty="0" smtClean="0"/>
              <a:t> </a:t>
            </a:r>
            <a:r>
              <a:rPr lang="en-US" dirty="0" err="1" smtClean="0"/>
              <a:t>mening</a:t>
            </a:r>
            <a:r>
              <a:rPr lang="en-US" dirty="0" smtClean="0"/>
              <a:t> is.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vormen</a:t>
            </a:r>
            <a:r>
              <a:rPr lang="en-US" dirty="0" smtClean="0"/>
              <a:t>. Na het </a:t>
            </a:r>
            <a:r>
              <a:rPr lang="en-US" dirty="0" err="1" smtClean="0"/>
              <a:t>lezen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is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of </a:t>
            </a:r>
            <a:r>
              <a:rPr lang="en-US" dirty="0" err="1" smtClean="0"/>
              <a:t>tegen</a:t>
            </a:r>
            <a:r>
              <a:rPr lang="en-US" dirty="0" smtClean="0"/>
              <a:t> de </a:t>
            </a:r>
            <a:r>
              <a:rPr lang="en-US" dirty="0" err="1" smtClean="0"/>
              <a:t>stelling</a:t>
            </a:r>
            <a:r>
              <a:rPr lang="en-US" dirty="0" smtClean="0"/>
              <a:t> (</a:t>
            </a:r>
            <a:r>
              <a:rPr lang="en-US" dirty="0" err="1" smtClean="0"/>
              <a:t>opinie</a:t>
            </a:r>
            <a:r>
              <a:rPr lang="en-US" dirty="0" smtClean="0"/>
              <a:t>) van de </a:t>
            </a:r>
            <a:r>
              <a:rPr lang="en-US" dirty="0" err="1" smtClean="0"/>
              <a:t>schrijver</a:t>
            </a:r>
            <a:r>
              <a:rPr lang="en-US" dirty="0" smtClean="0"/>
              <a:t>. De </a:t>
            </a:r>
            <a:r>
              <a:rPr lang="en-US" b="1" i="1" dirty="0" err="1" smtClean="0"/>
              <a:t>argumentatie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overtuigd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1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Beschouwing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HOE STOPPEN WE HET HARDRIJDEN?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laatste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harder </a:t>
            </a:r>
            <a:r>
              <a:rPr lang="en-US" dirty="0" err="1" smtClean="0"/>
              <a:t>geracet</a:t>
            </a:r>
            <a:r>
              <a:rPr lang="en-US" dirty="0" smtClean="0"/>
              <a:t> op Aruba, </a:t>
            </a:r>
            <a:r>
              <a:rPr lang="en-US" dirty="0" err="1" smtClean="0"/>
              <a:t>dat</a:t>
            </a:r>
            <a:r>
              <a:rPr lang="en-US" dirty="0" smtClean="0"/>
              <a:t> is </a:t>
            </a:r>
            <a:r>
              <a:rPr lang="en-US" dirty="0" err="1" smtClean="0"/>
              <a:t>gevaarlijk</a:t>
            </a:r>
            <a:r>
              <a:rPr lang="en-US" dirty="0" smtClean="0"/>
              <a:t>. Wat </a:t>
            </a:r>
            <a:r>
              <a:rPr lang="en-US" dirty="0" err="1" smtClean="0"/>
              <a:t>kunnen</a:t>
            </a:r>
            <a:r>
              <a:rPr lang="en-US" dirty="0" smtClean="0"/>
              <a:t> we </a:t>
            </a:r>
            <a:r>
              <a:rPr lang="en-US" dirty="0" err="1" smtClean="0"/>
              <a:t>eraan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argumenten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vanuit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verschillende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invalshoeken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Volgens</a:t>
            </a:r>
            <a:r>
              <a:rPr lang="en-US" dirty="0" smtClean="0"/>
              <a:t> de </a:t>
            </a:r>
            <a:r>
              <a:rPr lang="en-US" dirty="0" err="1" smtClean="0"/>
              <a:t>verkeerspolitie</a:t>
            </a:r>
            <a:r>
              <a:rPr lang="en-US" dirty="0" smtClean="0"/>
              <a:t>  </a:t>
            </a:r>
            <a:r>
              <a:rPr lang="en-US" dirty="0" err="1" smtClean="0"/>
              <a:t>moeten</a:t>
            </a:r>
            <a:r>
              <a:rPr lang="en-US" dirty="0" smtClean="0"/>
              <a:t> we 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Als</a:t>
            </a:r>
            <a:r>
              <a:rPr lang="en-US" dirty="0" smtClean="0"/>
              <a:t> we </a:t>
            </a:r>
            <a:r>
              <a:rPr lang="en-US" dirty="0" err="1" smtClean="0"/>
              <a:t>kijken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Curacao,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we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daar</a:t>
            </a:r>
            <a:r>
              <a:rPr lang="en-US" dirty="0" smtClean="0"/>
              <a:t> …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De minister van </a:t>
            </a:r>
            <a:r>
              <a:rPr lang="en-US" dirty="0" err="1" smtClean="0"/>
              <a:t>justitie</a:t>
            </a:r>
            <a:r>
              <a:rPr lang="en-US" dirty="0" smtClean="0"/>
              <a:t> </a:t>
            </a:r>
            <a:r>
              <a:rPr lang="en-US" dirty="0" err="1" smtClean="0"/>
              <a:t>zegt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… </a:t>
            </a:r>
            <a:r>
              <a:rPr lang="en-US" dirty="0" err="1" smtClean="0"/>
              <a:t>blablala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samenvatting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oplossingen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 ….. </a:t>
            </a:r>
            <a:r>
              <a:rPr lang="en-US" dirty="0" err="1" smtClean="0"/>
              <a:t>blablabla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opiniëren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met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meningen</a:t>
            </a:r>
            <a:r>
              <a:rPr lang="en-US" dirty="0" smtClean="0"/>
              <a:t> </a:t>
            </a:r>
            <a:r>
              <a:rPr lang="en-US" dirty="0" err="1" smtClean="0"/>
              <a:t>vanuit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invalshoeken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mening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vormen</a:t>
            </a:r>
            <a:r>
              <a:rPr lang="en-US" dirty="0" smtClean="0"/>
              <a:t>. Na het </a:t>
            </a:r>
            <a:r>
              <a:rPr lang="en-US" dirty="0" err="1" smtClean="0"/>
              <a:t>lezen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beschouwing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het </a:t>
            </a:r>
            <a:r>
              <a:rPr lang="en-US" dirty="0" err="1" smtClean="0"/>
              <a:t>goed</a:t>
            </a:r>
            <a:r>
              <a:rPr lang="en-US" dirty="0" smtClean="0"/>
              <a:t> is </a:t>
            </a:r>
            <a:r>
              <a:rPr lang="en-US" b="1" dirty="0" err="1" smtClean="0"/>
              <a:t>zijn</a:t>
            </a:r>
            <a:r>
              <a:rPr lang="en-US" b="1" dirty="0" smtClean="0"/>
              <a:t> </a:t>
            </a:r>
            <a:r>
              <a:rPr lang="en-US" b="1" dirty="0" err="1" smtClean="0"/>
              <a:t>eigen</a:t>
            </a:r>
            <a:r>
              <a:rPr lang="en-US" b="1" dirty="0" smtClean="0"/>
              <a:t> </a:t>
            </a:r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bepalen</a:t>
            </a:r>
            <a:r>
              <a:rPr lang="en-US" b="1" dirty="0" smtClean="0"/>
              <a:t>/</a:t>
            </a:r>
            <a:r>
              <a:rPr lang="en-US" b="1" dirty="0" err="1" smtClean="0"/>
              <a:t>vormen</a:t>
            </a:r>
            <a:r>
              <a:rPr lang="en-US" b="1" dirty="0" smtClean="0"/>
              <a:t> </a:t>
            </a:r>
            <a:r>
              <a:rPr lang="en-US" dirty="0" smtClean="0"/>
              <a:t>op basis van de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92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Uiteenzetting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sz="2200" dirty="0" smtClean="0"/>
              <a:t>WAAROM RIJDEN MENSEN HARD?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laatste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harder </a:t>
            </a:r>
            <a:r>
              <a:rPr lang="en-US" dirty="0" err="1" smtClean="0"/>
              <a:t>geracet</a:t>
            </a:r>
            <a:r>
              <a:rPr lang="en-US" dirty="0" smtClean="0"/>
              <a:t> op Aruba, </a:t>
            </a:r>
            <a:r>
              <a:rPr lang="en-US" dirty="0" err="1" smtClean="0"/>
              <a:t>dat</a:t>
            </a:r>
            <a:r>
              <a:rPr lang="en-US" dirty="0" smtClean="0"/>
              <a:t> is </a:t>
            </a:r>
            <a:r>
              <a:rPr lang="en-US" dirty="0" err="1" smtClean="0"/>
              <a:t>gevaarlijk</a:t>
            </a:r>
            <a:r>
              <a:rPr lang="en-US" dirty="0" smtClean="0"/>
              <a:t>. Recent </a:t>
            </a: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laat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mensen</a:t>
            </a:r>
            <a:r>
              <a:rPr lang="en-US" dirty="0" smtClean="0"/>
              <a:t> steeds harder </a:t>
            </a:r>
            <a:r>
              <a:rPr lang="en-US" dirty="0" err="1" smtClean="0"/>
              <a:t>rijden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aspecten</a:t>
            </a:r>
            <a:r>
              <a:rPr lang="en-US" dirty="0" smtClean="0">
                <a:solidFill>
                  <a:srgbClr val="00B050"/>
                </a:solidFill>
              </a:rPr>
              <a:t> die het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verklaren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Vooral</a:t>
            </a:r>
            <a:r>
              <a:rPr lang="en-US" dirty="0" smtClean="0"/>
              <a:t> </a:t>
            </a:r>
            <a:r>
              <a:rPr lang="en-US" dirty="0" err="1" smtClean="0"/>
              <a:t>jongeren</a:t>
            </a:r>
            <a:r>
              <a:rPr lang="en-US" dirty="0" smtClean="0"/>
              <a:t> </a:t>
            </a:r>
            <a:r>
              <a:rPr lang="en-US" dirty="0" err="1" smtClean="0"/>
              <a:t>rijden</a:t>
            </a:r>
            <a:r>
              <a:rPr lang="en-US" dirty="0" smtClean="0"/>
              <a:t> hard….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wagen</a:t>
            </a:r>
            <a:r>
              <a:rPr lang="en-US" dirty="0" smtClean="0"/>
              <a:t> </a:t>
            </a:r>
            <a:r>
              <a:rPr lang="en-US" dirty="0" err="1" smtClean="0"/>
              <a:t>liggen</a:t>
            </a:r>
            <a:r>
              <a:rPr lang="en-US" dirty="0" smtClean="0"/>
              <a:t> </a:t>
            </a:r>
            <a:r>
              <a:rPr lang="en-US" dirty="0" err="1" smtClean="0"/>
              <a:t>stabieler</a:t>
            </a:r>
            <a:r>
              <a:rPr lang="en-US" dirty="0" smtClean="0"/>
              <a:t> op de </a:t>
            </a:r>
            <a:r>
              <a:rPr lang="en-US" dirty="0" err="1" smtClean="0"/>
              <a:t>weg</a:t>
            </a:r>
            <a:r>
              <a:rPr lang="en-US" dirty="0" smtClean="0"/>
              <a:t>…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Wegen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</a:t>
            </a:r>
            <a:r>
              <a:rPr lang="en-US" dirty="0" err="1" smtClean="0"/>
              <a:t>zo’n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aangelegd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… </a:t>
            </a:r>
            <a:r>
              <a:rPr lang="en-US" dirty="0" err="1" smtClean="0"/>
              <a:t>blablala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samenvatting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meerdere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die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spelen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hard </a:t>
            </a:r>
            <a:r>
              <a:rPr lang="en-US" dirty="0" err="1" smtClean="0"/>
              <a:t>rijden</a:t>
            </a:r>
            <a:r>
              <a:rPr lang="en-US" dirty="0" smtClean="0"/>
              <a:t> op de </a:t>
            </a:r>
            <a:r>
              <a:rPr lang="en-US" dirty="0" err="1" smtClean="0"/>
              <a:t>weg</a:t>
            </a:r>
            <a:r>
              <a:rPr lang="en-US" dirty="0" smtClean="0"/>
              <a:t> ….. </a:t>
            </a:r>
            <a:r>
              <a:rPr lang="en-US" dirty="0" err="1" smtClean="0"/>
              <a:t>blablabla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informeren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voorlichten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. </a:t>
            </a:r>
            <a:r>
              <a:rPr lang="en-US" dirty="0" err="1" smtClean="0"/>
              <a:t>Uitleggen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Informatie</a:t>
            </a:r>
            <a:r>
              <a:rPr lang="en-US" dirty="0" smtClean="0"/>
              <a:t> </a:t>
            </a:r>
            <a:r>
              <a:rPr lang="en-US" dirty="0" err="1" smtClean="0"/>
              <a:t>halen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20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7725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opbouw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7324"/>
            <a:ext cx="8596668" cy="51720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Om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zorgen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begrepen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, </a:t>
            </a:r>
            <a:r>
              <a:rPr lang="en-US" dirty="0" err="1" smtClean="0"/>
              <a:t>kiest</a:t>
            </a:r>
            <a:r>
              <a:rPr lang="en-US" dirty="0" smtClean="0"/>
              <a:t>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duidelijke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verhoogt</a:t>
            </a:r>
            <a:r>
              <a:rPr lang="en-US" dirty="0" smtClean="0"/>
              <a:t> </a:t>
            </a:r>
            <a:r>
              <a:rPr lang="en-US" dirty="0" err="1" smtClean="0"/>
              <a:t>hiermee</a:t>
            </a:r>
            <a:r>
              <a:rPr lang="en-US" dirty="0" smtClean="0"/>
              <a:t> de </a:t>
            </a:r>
            <a:r>
              <a:rPr lang="en-US" dirty="0" err="1" smtClean="0"/>
              <a:t>samenhang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woord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 is: </a:t>
            </a:r>
            <a:r>
              <a:rPr lang="en-US" dirty="0" err="1" smtClean="0"/>
              <a:t>opbouw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Voorbeelden</a:t>
            </a:r>
            <a:r>
              <a:rPr lang="en-US" dirty="0" smtClean="0"/>
              <a:t> van </a:t>
            </a:r>
            <a:r>
              <a:rPr lang="en-US" dirty="0" err="1" smtClean="0"/>
              <a:t>tekststructuren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nadelenstructuur</a:t>
            </a:r>
            <a:endParaRPr lang="en-US" dirty="0" smtClean="0"/>
          </a:p>
          <a:p>
            <a:r>
              <a:rPr lang="en-US" dirty="0" err="1" smtClean="0"/>
              <a:t>Argumentatiestructuur</a:t>
            </a:r>
            <a:r>
              <a:rPr lang="en-US" dirty="0" smtClean="0"/>
              <a:t> of </a:t>
            </a:r>
            <a:r>
              <a:rPr lang="en-US" dirty="0" err="1" smtClean="0"/>
              <a:t>bewering</a:t>
            </a:r>
            <a:r>
              <a:rPr lang="en-US" dirty="0" smtClean="0"/>
              <a:t>/</a:t>
            </a:r>
            <a:r>
              <a:rPr lang="en-US" dirty="0" err="1" smtClean="0"/>
              <a:t>argumentstructuur</a:t>
            </a:r>
            <a:endParaRPr lang="en-US" dirty="0" smtClean="0"/>
          </a:p>
          <a:p>
            <a:r>
              <a:rPr lang="en-US" dirty="0" err="1" smtClean="0"/>
              <a:t>Aspectenstructuur</a:t>
            </a:r>
            <a:r>
              <a:rPr lang="en-US" dirty="0" smtClean="0"/>
              <a:t> 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aspectenstructuur</a:t>
            </a:r>
            <a:endParaRPr lang="en-US" dirty="0" smtClean="0"/>
          </a:p>
          <a:p>
            <a:r>
              <a:rPr lang="en-US" dirty="0" err="1" smtClean="0"/>
              <a:t>Probleem</a:t>
            </a:r>
            <a:r>
              <a:rPr lang="en-US" dirty="0" smtClean="0"/>
              <a:t>/</a:t>
            </a:r>
            <a:r>
              <a:rPr lang="en-US" dirty="0" err="1" smtClean="0"/>
              <a:t>oplossingstructuur</a:t>
            </a:r>
            <a:endParaRPr lang="en-US" dirty="0" smtClean="0"/>
          </a:p>
          <a:p>
            <a:r>
              <a:rPr lang="en-US" dirty="0" err="1" smtClean="0"/>
              <a:t>Verklaringsstructuur</a:t>
            </a:r>
            <a:r>
              <a:rPr lang="en-US" dirty="0" smtClean="0"/>
              <a:t> 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verklaringstructuur</a:t>
            </a:r>
            <a:endParaRPr lang="en-US" dirty="0" smtClean="0"/>
          </a:p>
          <a:p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hedenstructuur</a:t>
            </a:r>
            <a:endParaRPr lang="en-US" dirty="0" smtClean="0"/>
          </a:p>
          <a:p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</a:t>
            </a:r>
            <a:r>
              <a:rPr lang="en-US" dirty="0" smtClean="0"/>
              <a:t>/</a:t>
            </a:r>
            <a:r>
              <a:rPr lang="en-US" dirty="0" err="1" smtClean="0"/>
              <a:t>toekomststructuur</a:t>
            </a:r>
            <a:endParaRPr lang="en-US" dirty="0" smtClean="0"/>
          </a:p>
          <a:p>
            <a:r>
              <a:rPr lang="en-US" dirty="0" err="1" smtClean="0"/>
              <a:t>Vraag</a:t>
            </a:r>
            <a:r>
              <a:rPr lang="en-US" dirty="0" smtClean="0"/>
              <a:t>/</a:t>
            </a:r>
            <a:r>
              <a:rPr lang="en-US" dirty="0" err="1" smtClean="0"/>
              <a:t>antwoordstructuur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48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de </a:t>
            </a:r>
            <a:r>
              <a:rPr lang="en-US" dirty="0" err="1" smtClean="0"/>
              <a:t>voordelen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wat </a:t>
            </a:r>
            <a:r>
              <a:rPr lang="en-US" dirty="0" err="1" smtClean="0"/>
              <a:t>zijn</a:t>
            </a:r>
            <a:r>
              <a:rPr lang="en-US" dirty="0" smtClean="0"/>
              <a:t> de </a:t>
            </a:r>
            <a:r>
              <a:rPr lang="en-US" dirty="0" err="1" smtClean="0"/>
              <a:t>nadelen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verschijnsel</a:t>
            </a:r>
            <a:r>
              <a:rPr lang="en-US" dirty="0" smtClean="0"/>
              <a:t> met </a:t>
            </a:r>
            <a:r>
              <a:rPr lang="en-US" dirty="0" err="1" smtClean="0"/>
              <a:t>positieve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negatieve</a:t>
            </a:r>
            <a:r>
              <a:rPr lang="en-US" dirty="0" smtClean="0"/>
              <a:t> </a:t>
            </a:r>
            <a:r>
              <a:rPr lang="en-US" dirty="0" err="1" smtClean="0"/>
              <a:t>kanten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/of </a:t>
            </a:r>
            <a:r>
              <a:rPr lang="en-US" dirty="0" err="1" smtClean="0"/>
              <a:t>conclusie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probleemoplossingstructuur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oplossingen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introductie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oplossingen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afweging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0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verklaringsstructuur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verklaringen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verklaring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verklaringen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/of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0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3758</TotalTime>
  <Words>1310</Words>
  <Application>Microsoft Office PowerPoint</Application>
  <PresentationFormat>Widescreen</PresentationFormat>
  <Paragraphs>218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Leesvaardigheid 2</vt:lpstr>
      <vt:lpstr>Teksten: Betoog, beschouwing en uiteenzetting</vt:lpstr>
      <vt:lpstr>BETOOG</vt:lpstr>
      <vt:lpstr>Beschouwing</vt:lpstr>
      <vt:lpstr>Uiteenzetting</vt:lpstr>
      <vt:lpstr>De opbouw van een tekst</vt:lpstr>
      <vt:lpstr>De voor- en nadelenstructuur:</vt:lpstr>
      <vt:lpstr>De probleemoplossingstructuur:</vt:lpstr>
      <vt:lpstr>De verklaringsstructuur:</vt:lpstr>
      <vt:lpstr>De verleden/hedenstructuur:</vt:lpstr>
      <vt:lpstr>De verleden/heden/toekomststructuur:</vt:lpstr>
      <vt:lpstr>De vraag/antwoordstructuur:</vt:lpstr>
      <vt:lpstr>De aspectenstructuur of verschijnsel/aspectstructuur</vt:lpstr>
      <vt:lpstr>De argumentatiestructuur of bewering/argumentstructuur (betoog):</vt:lpstr>
      <vt:lpstr>PowerPoint Presentation</vt:lpstr>
      <vt:lpstr>Aan het werk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Leesvaardigheid</dc:title>
  <dc:creator>corei3</dc:creator>
  <cp:lastModifiedBy>corei3</cp:lastModifiedBy>
  <cp:revision>36</cp:revision>
  <dcterms:created xsi:type="dcterms:W3CDTF">2020-04-29T13:19:54Z</dcterms:created>
  <dcterms:modified xsi:type="dcterms:W3CDTF">2020-05-29T00:15:29Z</dcterms:modified>
</cp:coreProperties>
</file>