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sldIdLst>
    <p:sldId id="256" r:id="rId2"/>
    <p:sldId id="287" r:id="rId3"/>
    <p:sldId id="280" r:id="rId4"/>
    <p:sldId id="281" r:id="rId5"/>
    <p:sldId id="282" r:id="rId6"/>
    <p:sldId id="28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84" r:id="rId25"/>
    <p:sldId id="285" r:id="rId26"/>
    <p:sldId id="286" r:id="rId27"/>
    <p:sldId id="275" r:id="rId28"/>
    <p:sldId id="276" r:id="rId29"/>
    <p:sldId id="277" r:id="rId30"/>
    <p:sldId id="278" r:id="rId31"/>
    <p:sldId id="279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8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81638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64652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4853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586420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0448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47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150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96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84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5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98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32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45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5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0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8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Literatuur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Literaire</a:t>
            </a:r>
            <a:r>
              <a:rPr lang="en-US" dirty="0" smtClean="0"/>
              <a:t> </a:t>
            </a:r>
            <a:r>
              <a:rPr lang="en-US" dirty="0" err="1" smtClean="0"/>
              <a:t>Begrippen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7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soorten</a:t>
            </a:r>
            <a:r>
              <a:rPr lang="en-US" dirty="0" smtClean="0"/>
              <a:t> </a:t>
            </a:r>
            <a:r>
              <a:rPr lang="en-US" dirty="0" err="1" smtClean="0"/>
              <a:t>perspectief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142438" y="2142066"/>
            <a:ext cx="3141878" cy="576262"/>
          </a:xfrm>
        </p:spPr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Ik-perspectief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n-US" dirty="0" err="1" smtClean="0"/>
              <a:t>Ik-figuur</a:t>
            </a:r>
            <a:endParaRPr lang="en-US" dirty="0" smtClean="0"/>
          </a:p>
          <a:p>
            <a:r>
              <a:rPr lang="en-US" dirty="0" err="1" smtClean="0"/>
              <a:t>Beschrijft</a:t>
            </a:r>
            <a:r>
              <a:rPr lang="en-US" dirty="0" smtClean="0"/>
              <a:t> wat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meemaakt</a:t>
            </a:r>
            <a:r>
              <a:rPr lang="en-US" dirty="0" smtClean="0"/>
              <a:t> of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meegemaakt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ik-figuur</a:t>
            </a:r>
            <a:r>
              <a:rPr lang="en-US" dirty="0" smtClean="0"/>
              <a:t> is </a:t>
            </a:r>
            <a:r>
              <a:rPr lang="en-US" dirty="0" err="1" smtClean="0"/>
              <a:t>ook</a:t>
            </a:r>
            <a:r>
              <a:rPr lang="en-US" dirty="0" smtClean="0"/>
              <a:t> de </a:t>
            </a:r>
            <a:r>
              <a:rPr lang="en-US" dirty="0" err="1" smtClean="0"/>
              <a:t>ik-verteller</a:t>
            </a:r>
            <a:endParaRPr lang="en-US" dirty="0" smtClean="0"/>
          </a:p>
          <a:p>
            <a:r>
              <a:rPr lang="en-US" dirty="0" err="1" smtClean="0"/>
              <a:t>Voorbeeld</a:t>
            </a:r>
            <a:r>
              <a:rPr lang="en-US" dirty="0" smtClean="0"/>
              <a:t>: </a:t>
            </a:r>
            <a:r>
              <a:rPr lang="en-US" dirty="0" err="1" smtClean="0"/>
              <a:t>dagboek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Hij</a:t>
            </a:r>
            <a:r>
              <a:rPr lang="en-US" dirty="0" smtClean="0"/>
              <a:t>/</a:t>
            </a:r>
            <a:r>
              <a:rPr lang="en-US" dirty="0" err="1" smtClean="0"/>
              <a:t>Zij</a:t>
            </a:r>
            <a:r>
              <a:rPr lang="en-US" dirty="0" smtClean="0"/>
              <a:t>  of</a:t>
            </a:r>
          </a:p>
          <a:p>
            <a:r>
              <a:rPr lang="en-US" dirty="0" err="1" smtClean="0"/>
              <a:t>Personaal</a:t>
            </a:r>
            <a:r>
              <a:rPr lang="en-US" dirty="0" smtClean="0"/>
              <a:t> </a:t>
            </a:r>
            <a:r>
              <a:rPr lang="en-US" dirty="0" err="1" smtClean="0"/>
              <a:t>persp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n-US" dirty="0" smtClean="0"/>
              <a:t>Door de </a:t>
            </a:r>
            <a:r>
              <a:rPr lang="en-US" dirty="0" err="1" smtClean="0"/>
              <a:t>ogen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/</a:t>
            </a: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 smtClean="0"/>
              <a:t>figuur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je 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mee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</a:t>
            </a:r>
            <a:r>
              <a:rPr lang="en-US" dirty="0" err="1" smtClean="0"/>
              <a:t>verteller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7875619" y="2430197"/>
            <a:ext cx="3145730" cy="576262"/>
          </a:xfrm>
        </p:spPr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Alwetend</a:t>
            </a:r>
            <a:r>
              <a:rPr lang="en-US" dirty="0" smtClean="0"/>
              <a:t> of </a:t>
            </a:r>
            <a:r>
              <a:rPr lang="en-US" dirty="0" err="1" smtClean="0"/>
              <a:t>Auctoriaal</a:t>
            </a:r>
            <a:r>
              <a:rPr lang="en-US" dirty="0" smtClean="0"/>
              <a:t> </a:t>
            </a:r>
            <a:r>
              <a:rPr lang="en-US" dirty="0" err="1" smtClean="0"/>
              <a:t>persp</a:t>
            </a:r>
            <a:r>
              <a:rPr lang="en-US" dirty="0"/>
              <a:t>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alwetende</a:t>
            </a:r>
            <a:r>
              <a:rPr lang="en-US" dirty="0" smtClean="0"/>
              <a:t> </a:t>
            </a:r>
            <a:r>
              <a:rPr lang="en-US" dirty="0" err="1" smtClean="0"/>
              <a:t>verteller</a:t>
            </a:r>
            <a:r>
              <a:rPr lang="en-US" dirty="0" smtClean="0"/>
              <a:t> </a:t>
            </a:r>
            <a:r>
              <a:rPr lang="en-US" dirty="0" err="1" smtClean="0"/>
              <a:t>neemt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handeling</a:t>
            </a:r>
            <a:r>
              <a:rPr lang="en-US" dirty="0" smtClean="0"/>
              <a:t>.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levert</a:t>
            </a:r>
            <a:r>
              <a:rPr lang="en-US" dirty="0" smtClean="0"/>
              <a:t> </a:t>
            </a:r>
            <a:r>
              <a:rPr lang="en-US" dirty="0" err="1" smtClean="0"/>
              <a:t>commentaar</a:t>
            </a:r>
            <a:r>
              <a:rPr lang="en-US" dirty="0" smtClean="0"/>
              <a:t>  op de </a:t>
            </a:r>
            <a:r>
              <a:rPr lang="en-US" dirty="0" err="1" smtClean="0"/>
              <a:t>gebeurtenissen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Auctor</a:t>
            </a:r>
            <a:r>
              <a:rPr lang="en-US" dirty="0" smtClean="0"/>
              <a:t> = </a:t>
            </a:r>
            <a:r>
              <a:rPr lang="en-US" dirty="0" err="1" smtClean="0"/>
              <a:t>schrijver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3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verstaan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r>
              <a:rPr lang="en-US" dirty="0" smtClean="0"/>
              <a:t>/Décor?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A. de </a:t>
            </a:r>
            <a:r>
              <a:rPr lang="en-US" sz="2400" dirty="0" err="1" smtClean="0"/>
              <a:t>plaats</a:t>
            </a:r>
            <a:r>
              <a:rPr lang="en-US" sz="2400" dirty="0" smtClean="0"/>
              <a:t> van </a:t>
            </a:r>
            <a:r>
              <a:rPr lang="en-US" sz="2400" dirty="0" err="1" smtClean="0"/>
              <a:t>handeling</a:t>
            </a:r>
            <a:r>
              <a:rPr lang="en-US" sz="2400" dirty="0" smtClean="0"/>
              <a:t> &amp;</a:t>
            </a:r>
          </a:p>
          <a:p>
            <a:r>
              <a:rPr lang="en-US" sz="2400" dirty="0" smtClean="0"/>
              <a:t>B. het </a:t>
            </a:r>
            <a:r>
              <a:rPr lang="en-US" sz="2400" dirty="0" err="1" smtClean="0"/>
              <a:t>weer</a:t>
            </a:r>
            <a:r>
              <a:rPr lang="en-US" sz="2400" dirty="0" smtClean="0"/>
              <a:t>/ het </a:t>
            </a:r>
            <a:r>
              <a:rPr lang="en-US" sz="2400" dirty="0" err="1" smtClean="0"/>
              <a:t>seizoen</a:t>
            </a:r>
            <a:r>
              <a:rPr lang="en-US" sz="2400" dirty="0" smtClean="0"/>
              <a:t>/ de </a:t>
            </a:r>
            <a:r>
              <a:rPr lang="en-US" sz="2400" dirty="0" err="1" smtClean="0"/>
              <a:t>sfeer</a:t>
            </a:r>
            <a:r>
              <a:rPr lang="en-US" sz="2400" dirty="0" smtClean="0"/>
              <a:t> (</a:t>
            </a:r>
            <a:r>
              <a:rPr lang="en-US" sz="2400" dirty="0" err="1" smtClean="0"/>
              <a:t>triest</a:t>
            </a:r>
            <a:r>
              <a:rPr lang="en-US" sz="2400" dirty="0" smtClean="0"/>
              <a:t> of </a:t>
            </a:r>
            <a:r>
              <a:rPr lang="en-US" sz="2400" dirty="0" err="1" smtClean="0"/>
              <a:t>vrolijk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C. </a:t>
            </a:r>
            <a:r>
              <a:rPr lang="en-US" sz="2400" dirty="0" err="1" smtClean="0"/>
              <a:t>Verleden</a:t>
            </a:r>
            <a:r>
              <a:rPr lang="en-US" sz="2400" dirty="0" smtClean="0"/>
              <a:t> of </a:t>
            </a:r>
            <a:r>
              <a:rPr lang="en-US" sz="2400" dirty="0" err="1" smtClean="0"/>
              <a:t>toekomst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DUS: </a:t>
            </a:r>
            <a:r>
              <a:rPr lang="en-US" sz="2400" dirty="0" err="1" smtClean="0"/>
              <a:t>niet</a:t>
            </a:r>
            <a:r>
              <a:rPr lang="en-US" sz="2400" dirty="0" smtClean="0"/>
              <a:t> </a:t>
            </a:r>
            <a:r>
              <a:rPr lang="en-US" sz="2400" dirty="0" err="1" smtClean="0"/>
              <a:t>alleen</a:t>
            </a:r>
            <a:r>
              <a:rPr lang="en-US" sz="2400" dirty="0" smtClean="0"/>
              <a:t> de </a:t>
            </a:r>
            <a:r>
              <a:rPr lang="en-US" sz="2400" dirty="0" err="1" smtClean="0"/>
              <a:t>plaats</a:t>
            </a:r>
            <a:r>
              <a:rPr lang="en-US" sz="2400" dirty="0" smtClean="0"/>
              <a:t> maar </a:t>
            </a:r>
            <a:r>
              <a:rPr lang="en-US" sz="2400" dirty="0" err="1" smtClean="0"/>
              <a:t>ook</a:t>
            </a:r>
            <a:r>
              <a:rPr lang="en-US" sz="2400" dirty="0" smtClean="0"/>
              <a:t> de </a:t>
            </a:r>
            <a:r>
              <a:rPr lang="en-US" sz="2400" dirty="0" err="1" smtClean="0"/>
              <a:t>ambiente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5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de </a:t>
            </a:r>
            <a:r>
              <a:rPr lang="en-US" dirty="0" err="1" smtClean="0"/>
              <a:t>functie</a:t>
            </a:r>
            <a:r>
              <a:rPr lang="en-US" dirty="0" smtClean="0"/>
              <a:t> van </a:t>
            </a:r>
            <a:r>
              <a:rPr lang="en-US" dirty="0" err="1" smtClean="0"/>
              <a:t>ruimte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Ruimte</a:t>
            </a:r>
            <a:r>
              <a:rPr lang="en-US" sz="2400" dirty="0" smtClean="0"/>
              <a:t> </a:t>
            </a:r>
            <a:r>
              <a:rPr lang="en-US" sz="2400" dirty="0" err="1" smtClean="0"/>
              <a:t>zorgt</a:t>
            </a:r>
            <a:r>
              <a:rPr lang="en-US" sz="2400" dirty="0" smtClean="0"/>
              <a:t> </a:t>
            </a:r>
            <a:r>
              <a:rPr lang="en-US" sz="2400" dirty="0" err="1" smtClean="0"/>
              <a:t>voor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a. </a:t>
            </a:r>
            <a:r>
              <a:rPr lang="en-US" sz="2400" dirty="0" err="1" smtClean="0"/>
              <a:t>sfeer</a:t>
            </a:r>
            <a:r>
              <a:rPr lang="en-US" sz="2400" dirty="0" smtClean="0"/>
              <a:t> &amp;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b. </a:t>
            </a:r>
            <a:r>
              <a:rPr lang="en-US" sz="2400" dirty="0" err="1" smtClean="0"/>
              <a:t>ondersteunt</a:t>
            </a:r>
            <a:r>
              <a:rPr lang="en-US" sz="2400" dirty="0" smtClean="0"/>
              <a:t> de spanning of </a:t>
            </a:r>
            <a:r>
              <a:rPr lang="en-US" sz="2400" dirty="0" err="1" smtClean="0"/>
              <a:t>gebeurtenissen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108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389221" cy="706964"/>
          </a:xfrm>
        </p:spPr>
        <p:txBody>
          <a:bodyPr/>
          <a:lstStyle/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vier</a:t>
            </a:r>
            <a:r>
              <a:rPr lang="en-US" dirty="0" smtClean="0"/>
              <a:t> </a:t>
            </a:r>
            <a:r>
              <a:rPr lang="en-US" dirty="0" err="1" smtClean="0"/>
              <a:t>soorten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r>
              <a:rPr lang="en-US" dirty="0" smtClean="0"/>
              <a:t>/décor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A. De </a:t>
            </a:r>
            <a:r>
              <a:rPr lang="en-US" sz="2000" dirty="0" err="1" smtClean="0"/>
              <a:t>Functionele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 smtClean="0"/>
          </a:p>
          <a:p>
            <a:r>
              <a:rPr lang="en-US" sz="2000" dirty="0" smtClean="0"/>
              <a:t>B. De </a:t>
            </a:r>
            <a:r>
              <a:rPr lang="en-US" sz="2000" dirty="0" err="1" smtClean="0"/>
              <a:t>Decoratieve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 smtClean="0"/>
          </a:p>
          <a:p>
            <a:r>
              <a:rPr lang="en-US" sz="2000" dirty="0" smtClean="0"/>
              <a:t>C. De </a:t>
            </a:r>
            <a:r>
              <a:rPr lang="en-US" sz="2000" dirty="0" err="1"/>
              <a:t>B</a:t>
            </a:r>
            <a:r>
              <a:rPr lang="en-US" sz="2000" dirty="0" err="1" smtClean="0"/>
              <a:t>egeleidende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r>
              <a:rPr lang="en-US" sz="2000" dirty="0" smtClean="0"/>
              <a:t>/ </a:t>
            </a:r>
            <a:r>
              <a:rPr lang="en-US" sz="2000" dirty="0" err="1"/>
              <a:t>K</a:t>
            </a:r>
            <a:r>
              <a:rPr lang="en-US" sz="2000" dirty="0" err="1" smtClean="0"/>
              <a:t>arakteristieke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 smtClean="0"/>
          </a:p>
          <a:p>
            <a:r>
              <a:rPr lang="en-US" sz="2000" dirty="0" smtClean="0"/>
              <a:t>D. de </a:t>
            </a:r>
            <a:r>
              <a:rPr lang="en-US" sz="2000" dirty="0" err="1" smtClean="0"/>
              <a:t>Contrasterende</a:t>
            </a:r>
            <a:r>
              <a:rPr lang="en-US" sz="2000" dirty="0" smtClean="0"/>
              <a:t> </a:t>
            </a:r>
            <a:r>
              <a:rPr lang="en-US" sz="2000" dirty="0" err="1" smtClean="0"/>
              <a:t>ruimte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749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De </a:t>
            </a:r>
            <a:r>
              <a:rPr lang="en-US" dirty="0" err="1" smtClean="0"/>
              <a:t>functionele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plaats</a:t>
            </a:r>
            <a:r>
              <a:rPr lang="en-US" sz="2000" dirty="0" smtClean="0"/>
              <a:t> van </a:t>
            </a:r>
            <a:r>
              <a:rPr lang="en-US" sz="2000" dirty="0" err="1" smtClean="0"/>
              <a:t>handeling</a:t>
            </a:r>
            <a:r>
              <a:rPr lang="en-US" sz="2000" dirty="0" smtClean="0"/>
              <a:t> is van GROOT </a:t>
            </a:r>
            <a:r>
              <a:rPr lang="en-US" sz="2000" dirty="0" err="1" smtClean="0"/>
              <a:t>belang</a:t>
            </a:r>
            <a:endParaRPr lang="en-US" sz="2000" dirty="0" smtClean="0"/>
          </a:p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</a:t>
            </a:r>
            <a:r>
              <a:rPr lang="en-US" sz="2000" dirty="0" err="1" smtClean="0"/>
              <a:t>heeft</a:t>
            </a:r>
            <a:r>
              <a:rPr lang="en-US" sz="2000" dirty="0" smtClean="0"/>
              <a:t>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functie</a:t>
            </a:r>
            <a:endParaRPr lang="en-US" sz="2000" dirty="0" smtClean="0"/>
          </a:p>
          <a:p>
            <a:r>
              <a:rPr lang="en-US" sz="2000" dirty="0" err="1" smtClean="0"/>
              <a:t>Bijvoorbeeld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err="1" smtClean="0"/>
              <a:t>horrorverhaal</a:t>
            </a:r>
            <a:r>
              <a:rPr lang="en-US" sz="2000" dirty="0" smtClean="0"/>
              <a:t> op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kerkhof</a:t>
            </a:r>
            <a:r>
              <a:rPr lang="en-US" sz="2000" dirty="0" smtClean="0"/>
              <a:t>, het </a:t>
            </a:r>
            <a:r>
              <a:rPr lang="en-US" sz="2000" dirty="0" err="1" smtClean="0"/>
              <a:t>onweert</a:t>
            </a:r>
            <a:endParaRPr lang="en-US" sz="2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49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De </a:t>
            </a:r>
            <a:r>
              <a:rPr lang="en-US" dirty="0" err="1" smtClean="0"/>
              <a:t>decoratieve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</a:t>
            </a:r>
            <a:r>
              <a:rPr lang="en-US" sz="2000" dirty="0" err="1" smtClean="0"/>
              <a:t>heeft</a:t>
            </a:r>
            <a:r>
              <a:rPr lang="en-US" sz="2000" dirty="0" smtClean="0"/>
              <a:t> </a:t>
            </a:r>
            <a:r>
              <a:rPr lang="en-US" sz="2000" dirty="0" err="1" smtClean="0"/>
              <a:t>geen</a:t>
            </a:r>
            <a:r>
              <a:rPr lang="en-US" sz="2000" dirty="0" smtClean="0"/>
              <a:t> </a:t>
            </a:r>
            <a:r>
              <a:rPr lang="en-US" sz="2000" dirty="0" err="1" smtClean="0"/>
              <a:t>enkel</a:t>
            </a:r>
            <a:r>
              <a:rPr lang="en-US" sz="2000" dirty="0" smtClean="0"/>
              <a:t> </a:t>
            </a:r>
            <a:r>
              <a:rPr lang="en-US" sz="2000" dirty="0" err="1" smtClean="0"/>
              <a:t>belang</a:t>
            </a:r>
            <a:r>
              <a:rPr lang="en-US" sz="2000" dirty="0" smtClean="0"/>
              <a:t> in het </a:t>
            </a:r>
            <a:r>
              <a:rPr lang="en-US" sz="2000" dirty="0" err="1" smtClean="0"/>
              <a:t>verhaal</a:t>
            </a:r>
            <a:endParaRPr lang="en-US" sz="2000" dirty="0" smtClean="0"/>
          </a:p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is </a:t>
            </a:r>
            <a:r>
              <a:rPr lang="en-US" sz="2000" dirty="0" err="1" smtClean="0"/>
              <a:t>functieloos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is </a:t>
            </a:r>
            <a:r>
              <a:rPr lang="en-US" sz="2000" dirty="0" err="1" smtClean="0"/>
              <a:t>er</a:t>
            </a:r>
            <a:r>
              <a:rPr lang="en-US" sz="2000" dirty="0" smtClean="0"/>
              <a:t> </a:t>
            </a:r>
            <a:r>
              <a:rPr lang="en-US" sz="2000" dirty="0" err="1" smtClean="0"/>
              <a:t>alleen</a:t>
            </a:r>
            <a:r>
              <a:rPr lang="en-US" sz="2000" dirty="0" smtClean="0"/>
              <a:t> maar </a:t>
            </a:r>
            <a:r>
              <a:rPr lang="en-US" sz="2000" dirty="0" err="1" smtClean="0"/>
              <a:t>ter</a:t>
            </a:r>
            <a:r>
              <a:rPr lang="en-US" sz="2000" dirty="0" smtClean="0"/>
              <a:t> </a:t>
            </a:r>
            <a:r>
              <a:rPr lang="en-US" sz="2000" dirty="0" err="1" smtClean="0"/>
              <a:t>decoratie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is </a:t>
            </a:r>
            <a:r>
              <a:rPr lang="en-US" sz="2000" dirty="0" err="1" smtClean="0"/>
              <a:t>beschrijvend</a:t>
            </a:r>
            <a:r>
              <a:rPr lang="en-US" sz="2000" dirty="0" smtClean="0"/>
              <a:t> </a:t>
            </a:r>
            <a:r>
              <a:rPr lang="en-US" sz="2000" dirty="0" err="1" smtClean="0"/>
              <a:t>voor</a:t>
            </a:r>
            <a:r>
              <a:rPr lang="en-US" sz="2000" dirty="0" smtClean="0"/>
              <a:t>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verhaal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177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816506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c. De </a:t>
            </a:r>
            <a:r>
              <a:rPr lang="en-US" dirty="0" err="1" smtClean="0"/>
              <a:t>begeleidende</a:t>
            </a:r>
            <a:r>
              <a:rPr lang="en-US" dirty="0" smtClean="0"/>
              <a:t> of </a:t>
            </a:r>
            <a:r>
              <a:rPr lang="en-US" dirty="0" err="1" smtClean="0"/>
              <a:t>karakteristieke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ruimte</a:t>
            </a:r>
            <a:r>
              <a:rPr lang="en-US" sz="2000" dirty="0" smtClean="0"/>
              <a:t> </a:t>
            </a:r>
            <a:r>
              <a:rPr lang="en-US" sz="2000" dirty="0" err="1" smtClean="0"/>
              <a:t>ondersteunt</a:t>
            </a:r>
            <a:r>
              <a:rPr lang="en-US" sz="2000" dirty="0" smtClean="0"/>
              <a:t> de </a:t>
            </a:r>
            <a:r>
              <a:rPr lang="en-US" sz="2000" dirty="0" err="1" smtClean="0"/>
              <a:t>handeling</a:t>
            </a:r>
            <a:r>
              <a:rPr lang="en-US" sz="2000" dirty="0" smtClean="0"/>
              <a:t> van het personage</a:t>
            </a:r>
          </a:p>
          <a:p>
            <a:endParaRPr lang="en-US" sz="2000" dirty="0"/>
          </a:p>
          <a:p>
            <a:r>
              <a:rPr lang="en-US" sz="2000" dirty="0" err="1" smtClean="0"/>
              <a:t>Bijvoorbeeld</a:t>
            </a:r>
            <a:r>
              <a:rPr lang="en-US" sz="2000" dirty="0" smtClean="0"/>
              <a:t>: </a:t>
            </a:r>
          </a:p>
          <a:p>
            <a:pPr lvl="1"/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geliefde</a:t>
            </a:r>
            <a:r>
              <a:rPr lang="en-US" sz="2000" dirty="0" smtClean="0"/>
              <a:t> </a:t>
            </a:r>
            <a:r>
              <a:rPr lang="en-US" sz="2000" dirty="0" err="1" smtClean="0"/>
              <a:t>wordt</a:t>
            </a:r>
            <a:r>
              <a:rPr lang="en-US" sz="2000" dirty="0" smtClean="0"/>
              <a:t> </a:t>
            </a:r>
            <a:r>
              <a:rPr lang="en-US" sz="2000" dirty="0" err="1" smtClean="0"/>
              <a:t>begraven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het regent heel hard met </a:t>
            </a:r>
            <a:r>
              <a:rPr lang="en-US" sz="2000" dirty="0" err="1" smtClean="0"/>
              <a:t>grijze</a:t>
            </a:r>
            <a:r>
              <a:rPr lang="en-US" sz="2000" dirty="0" smtClean="0"/>
              <a:t> </a:t>
            </a:r>
            <a:r>
              <a:rPr lang="en-US" sz="2000" dirty="0" err="1" smtClean="0"/>
              <a:t>wolken</a:t>
            </a:r>
            <a:endParaRPr lang="en-US" sz="2000" dirty="0" smtClean="0"/>
          </a:p>
          <a:p>
            <a:pPr lvl="1"/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verliefd</a:t>
            </a:r>
            <a:r>
              <a:rPr lang="en-US" sz="2000" dirty="0" smtClean="0"/>
              <a:t> </a:t>
            </a:r>
            <a:r>
              <a:rPr lang="en-US" sz="2000" dirty="0" err="1" smtClean="0"/>
              <a:t>paartje</a:t>
            </a:r>
            <a:r>
              <a:rPr lang="en-US" sz="2000" dirty="0" smtClean="0"/>
              <a:t> </a:t>
            </a:r>
            <a:r>
              <a:rPr lang="en-US" sz="2000" dirty="0" err="1" smtClean="0"/>
              <a:t>huppelt</a:t>
            </a:r>
            <a:r>
              <a:rPr lang="en-US" sz="2000" dirty="0" smtClean="0"/>
              <a:t> door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bloemenweide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de </a:t>
            </a:r>
            <a:r>
              <a:rPr lang="en-US" sz="2000" dirty="0" err="1" smtClean="0"/>
              <a:t>zon</a:t>
            </a:r>
            <a:r>
              <a:rPr lang="en-US" sz="2000" dirty="0" smtClean="0"/>
              <a:t> </a:t>
            </a:r>
            <a:r>
              <a:rPr lang="en-US" sz="2000" dirty="0" err="1" smtClean="0"/>
              <a:t>schijnt</a:t>
            </a:r>
            <a:endParaRPr lang="en-US" sz="20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183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De </a:t>
            </a:r>
            <a:r>
              <a:rPr lang="en-US" dirty="0" err="1" smtClean="0"/>
              <a:t>contrasterende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 </a:t>
            </a:r>
            <a:r>
              <a:rPr lang="en-US" sz="2000" dirty="0" err="1" smtClean="0"/>
              <a:t>plaats</a:t>
            </a:r>
            <a:r>
              <a:rPr lang="en-US" sz="2000" dirty="0" smtClean="0"/>
              <a:t> van </a:t>
            </a:r>
            <a:r>
              <a:rPr lang="en-US" sz="2000" dirty="0" err="1" smtClean="0"/>
              <a:t>handeling</a:t>
            </a:r>
            <a:r>
              <a:rPr lang="en-US" sz="2000" dirty="0" smtClean="0"/>
              <a:t> </a:t>
            </a:r>
            <a:r>
              <a:rPr lang="en-US" sz="2000" dirty="0" err="1" smtClean="0"/>
              <a:t>staat</a:t>
            </a:r>
            <a:r>
              <a:rPr lang="en-US" sz="2000" dirty="0" smtClean="0"/>
              <a:t> in contrast/</a:t>
            </a:r>
            <a:r>
              <a:rPr lang="en-US" sz="2000" dirty="0" err="1" smtClean="0"/>
              <a:t>tegenstelling</a:t>
            </a:r>
            <a:r>
              <a:rPr lang="en-US" sz="2000" dirty="0" smtClean="0"/>
              <a:t> met de </a:t>
            </a:r>
            <a:r>
              <a:rPr lang="en-US" sz="2000" dirty="0" err="1" smtClean="0"/>
              <a:t>handeling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Bijvoorbeeld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Twee </a:t>
            </a:r>
            <a:r>
              <a:rPr lang="en-US" sz="2000" dirty="0" err="1" smtClean="0"/>
              <a:t>mensen</a:t>
            </a:r>
            <a:r>
              <a:rPr lang="en-US" sz="2000" dirty="0" smtClean="0"/>
              <a:t> </a:t>
            </a:r>
            <a:r>
              <a:rPr lang="en-US" sz="2000" dirty="0" err="1" smtClean="0"/>
              <a:t>trouwen</a:t>
            </a:r>
            <a:r>
              <a:rPr lang="en-US" sz="2000" dirty="0" smtClean="0"/>
              <a:t> </a:t>
            </a:r>
            <a:r>
              <a:rPr lang="en-US" sz="2000" dirty="0" err="1" smtClean="0"/>
              <a:t>en</a:t>
            </a:r>
            <a:r>
              <a:rPr lang="en-US" sz="2000" dirty="0" smtClean="0"/>
              <a:t> het </a:t>
            </a:r>
            <a:r>
              <a:rPr lang="en-US" sz="2000" dirty="0" err="1" smtClean="0"/>
              <a:t>begint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stormen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834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Waarom</a:t>
            </a:r>
            <a:r>
              <a:rPr lang="en-US" dirty="0" smtClean="0"/>
              <a:t> is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Door met </a:t>
            </a:r>
            <a:r>
              <a:rPr lang="en-US" sz="2000" dirty="0" err="1" smtClean="0"/>
              <a:t>tijd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spelen</a:t>
            </a:r>
            <a:r>
              <a:rPr lang="en-US" sz="2000" dirty="0" smtClean="0"/>
              <a:t> </a:t>
            </a:r>
            <a:r>
              <a:rPr lang="en-US" sz="2000" dirty="0" err="1" smtClean="0"/>
              <a:t>wordt</a:t>
            </a:r>
            <a:r>
              <a:rPr lang="en-US" sz="2000" dirty="0" smtClean="0"/>
              <a:t> </a:t>
            </a:r>
            <a:r>
              <a:rPr lang="en-US" sz="2000" dirty="0" err="1" smtClean="0"/>
              <a:t>een</a:t>
            </a:r>
            <a:r>
              <a:rPr lang="en-US" sz="2000" dirty="0" smtClean="0"/>
              <a:t> </a:t>
            </a:r>
            <a:r>
              <a:rPr lang="en-US" sz="2000" dirty="0" err="1" smtClean="0"/>
              <a:t>verhaal</a:t>
            </a:r>
            <a:r>
              <a:rPr lang="en-US" sz="2000" dirty="0" smtClean="0"/>
              <a:t>  </a:t>
            </a:r>
            <a:r>
              <a:rPr lang="en-US" sz="2000" dirty="0" err="1" smtClean="0"/>
              <a:t>spannender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162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 is het </a:t>
            </a:r>
            <a:r>
              <a:rPr lang="en-US" dirty="0" err="1" smtClean="0"/>
              <a:t>verschil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chronologische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niet-chronologische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Chronologisch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spelen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 in de </a:t>
            </a:r>
            <a:r>
              <a:rPr lang="en-US" dirty="0" err="1" smtClean="0"/>
              <a:t>volgorde</a:t>
            </a:r>
            <a:r>
              <a:rPr lang="en-US" dirty="0" smtClean="0"/>
              <a:t> </a:t>
            </a:r>
            <a:r>
              <a:rPr lang="en-US" dirty="0" err="1" smtClean="0"/>
              <a:t>waarin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afgespeeld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Chronos</a:t>
            </a:r>
            <a:r>
              <a:rPr lang="en-US" dirty="0" smtClean="0"/>
              <a:t> = </a:t>
            </a:r>
            <a:r>
              <a:rPr lang="en-US" dirty="0" err="1" smtClean="0"/>
              <a:t>tijd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Eerst</a:t>
            </a:r>
            <a:r>
              <a:rPr lang="en-US" dirty="0" smtClean="0"/>
              <a:t> – </a:t>
            </a:r>
            <a:r>
              <a:rPr lang="en-US" dirty="0" err="1" smtClean="0"/>
              <a:t>toen</a:t>
            </a:r>
            <a:r>
              <a:rPr lang="en-US" dirty="0" smtClean="0"/>
              <a:t> – </a:t>
            </a:r>
            <a:r>
              <a:rPr lang="en-US" dirty="0" err="1" smtClean="0"/>
              <a:t>toen</a:t>
            </a:r>
            <a:r>
              <a:rPr lang="en-US" dirty="0" smtClean="0"/>
              <a:t> – ten </a:t>
            </a:r>
            <a:r>
              <a:rPr lang="en-US" dirty="0" err="1" smtClean="0"/>
              <a:t>slotte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Niet-Chronologisch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staan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de </a:t>
            </a:r>
            <a:r>
              <a:rPr lang="en-US" dirty="0" err="1" smtClean="0"/>
              <a:t>tijdsvolgorde</a:t>
            </a:r>
            <a:r>
              <a:rPr lang="en-US" dirty="0" smtClean="0"/>
              <a:t> </a:t>
            </a:r>
            <a:r>
              <a:rPr lang="en-US" dirty="0" err="1" smtClean="0"/>
              <a:t>waarin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afgespeeld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Einde</a:t>
            </a:r>
            <a:r>
              <a:rPr lang="en-US" dirty="0" smtClean="0"/>
              <a:t> – flashback – begin - </a:t>
            </a:r>
            <a:r>
              <a:rPr lang="en-US" dirty="0" err="1" smtClean="0"/>
              <a:t>einde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7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CP5: </a:t>
            </a:r>
            <a:r>
              <a:rPr lang="en-US" dirty="0" err="1" smtClean="0"/>
              <a:t>Literatuur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CP5 </a:t>
            </a:r>
            <a:r>
              <a:rPr lang="en-US" dirty="0" err="1" smtClean="0"/>
              <a:t>toetst</a:t>
            </a:r>
            <a:r>
              <a:rPr lang="en-US" dirty="0" smtClean="0"/>
              <a:t>: </a:t>
            </a:r>
          </a:p>
          <a:p>
            <a:pPr>
              <a:buAutoNum type="alphaLcPeriod"/>
            </a:pPr>
            <a:r>
              <a:rPr lang="en-US" dirty="0" err="1" smtClean="0"/>
              <a:t>Theoretische</a:t>
            </a:r>
            <a:r>
              <a:rPr lang="en-US" dirty="0" smtClean="0"/>
              <a:t> </a:t>
            </a:r>
            <a:r>
              <a:rPr lang="en-US" dirty="0" err="1" smtClean="0"/>
              <a:t>kennis</a:t>
            </a:r>
            <a:endParaRPr lang="en-US" dirty="0" smtClean="0"/>
          </a:p>
          <a:p>
            <a:pPr>
              <a:buAutoNum type="alphaLcPeriod"/>
            </a:pPr>
            <a:r>
              <a:rPr lang="en-US" dirty="0" smtClean="0"/>
              <a:t>2 </a:t>
            </a:r>
            <a:r>
              <a:rPr lang="en-US" dirty="0" err="1" smtClean="0"/>
              <a:t>literaire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:  de </a:t>
            </a:r>
            <a:r>
              <a:rPr lang="en-US" dirty="0" err="1" smtClean="0"/>
              <a:t>theoretische</a:t>
            </a:r>
            <a:r>
              <a:rPr lang="en-US" dirty="0" smtClean="0"/>
              <a:t> </a:t>
            </a:r>
            <a:r>
              <a:rPr lang="en-US" dirty="0" err="1" smtClean="0"/>
              <a:t>kennis</a:t>
            </a:r>
            <a:r>
              <a:rPr lang="en-US" dirty="0" smtClean="0"/>
              <a:t> (</a:t>
            </a:r>
            <a:r>
              <a:rPr lang="en-US" dirty="0" err="1" smtClean="0"/>
              <a:t>literaire</a:t>
            </a:r>
            <a:r>
              <a:rPr lang="en-US" dirty="0" smtClean="0"/>
              <a:t> </a:t>
            </a:r>
            <a:r>
              <a:rPr lang="en-US" dirty="0" err="1" smtClean="0"/>
              <a:t>begrippen</a:t>
            </a:r>
            <a:r>
              <a:rPr lang="en-US" dirty="0" smtClean="0"/>
              <a:t>)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toegepast</a:t>
            </a:r>
            <a:r>
              <a:rPr lang="en-US" dirty="0" smtClean="0"/>
              <a:t> op de </a:t>
            </a:r>
            <a:r>
              <a:rPr lang="en-US" dirty="0" err="1" smtClean="0"/>
              <a:t>gelezen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. De </a:t>
            </a:r>
            <a:r>
              <a:rPr lang="en-US" dirty="0" err="1" smtClean="0"/>
              <a:t>vragen</a:t>
            </a:r>
            <a:r>
              <a:rPr lang="en-US" dirty="0" smtClean="0"/>
              <a:t> over de </a:t>
            </a:r>
            <a:r>
              <a:rPr lang="en-US" dirty="0" err="1" smtClean="0"/>
              <a:t>boeken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samengesteld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vragenlijsten</a:t>
            </a:r>
            <a:r>
              <a:rPr lang="en-US" dirty="0" smtClean="0"/>
              <a:t> </a:t>
            </a:r>
            <a:r>
              <a:rPr lang="en-US" dirty="0" err="1" smtClean="0"/>
              <a:t>zoals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in de reader is </a:t>
            </a:r>
            <a:r>
              <a:rPr lang="en-US" dirty="0" err="1" smtClean="0"/>
              <a:t>opgenomen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7005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</a:t>
            </a:r>
            <a:r>
              <a:rPr lang="en-US" dirty="0" err="1" smtClean="0"/>
              <a:t>een</a:t>
            </a:r>
            <a:r>
              <a:rPr lang="en-US" dirty="0" smtClean="0"/>
              <a:t> 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Flashback:</a:t>
            </a:r>
          </a:p>
          <a:p>
            <a:r>
              <a:rPr lang="en-US" dirty="0" err="1" smtClean="0"/>
              <a:t>Onderbreking</a:t>
            </a:r>
            <a:r>
              <a:rPr lang="en-US" dirty="0" smtClean="0"/>
              <a:t> van de </a:t>
            </a:r>
            <a:r>
              <a:rPr lang="en-US" dirty="0" err="1" smtClean="0"/>
              <a:t>chronologie</a:t>
            </a:r>
            <a:r>
              <a:rPr lang="en-US" dirty="0" smtClean="0"/>
              <a:t> door </a:t>
            </a:r>
            <a:r>
              <a:rPr lang="en-US" dirty="0" err="1" smtClean="0"/>
              <a:t>terug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r>
              <a:rPr lang="en-US" dirty="0" smtClean="0"/>
              <a:t> in de </a:t>
            </a:r>
            <a:r>
              <a:rPr lang="en-US" dirty="0" err="1" smtClean="0"/>
              <a:t>tijd</a:t>
            </a:r>
            <a:endParaRPr lang="en-US" dirty="0" smtClean="0"/>
          </a:p>
          <a:p>
            <a:r>
              <a:rPr lang="en-US" dirty="0" err="1" smtClean="0"/>
              <a:t>Flashforward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Onderbreking</a:t>
            </a:r>
            <a:r>
              <a:rPr lang="en-US" dirty="0" smtClean="0"/>
              <a:t> van de </a:t>
            </a:r>
            <a:r>
              <a:rPr lang="en-US" dirty="0" err="1" smtClean="0"/>
              <a:t>chronolgie</a:t>
            </a:r>
            <a:r>
              <a:rPr lang="en-US" dirty="0" smtClean="0"/>
              <a:t> door </a:t>
            </a:r>
            <a:r>
              <a:rPr lang="en-US" dirty="0" err="1" smtClean="0"/>
              <a:t>vooruit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kijken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552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0" y="1357314"/>
            <a:ext cx="9504362" cy="3543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Tijdverdichting</a:t>
            </a:r>
            <a:r>
              <a:rPr lang="en-US" dirty="0"/>
              <a:t>:</a:t>
            </a:r>
          </a:p>
          <a:p>
            <a:r>
              <a:rPr lang="en-US" dirty="0"/>
              <a:t>De </a:t>
            </a:r>
            <a:r>
              <a:rPr lang="en-US" dirty="0" err="1"/>
              <a:t>schrijver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stukken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 </a:t>
            </a:r>
            <a:r>
              <a:rPr lang="en-US" dirty="0" err="1"/>
              <a:t>samengevat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paar</a:t>
            </a:r>
            <a:r>
              <a:rPr lang="en-US" dirty="0"/>
              <a:t> </a:t>
            </a:r>
            <a:r>
              <a:rPr lang="en-US" dirty="0" err="1"/>
              <a:t>woorden</a:t>
            </a:r>
            <a:r>
              <a:rPr lang="en-US" dirty="0"/>
              <a:t> </a:t>
            </a:r>
            <a:r>
              <a:rPr lang="en-US" dirty="0" err="1"/>
              <a:t>omdat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het </a:t>
            </a:r>
            <a:r>
              <a:rPr lang="en-US" dirty="0" err="1"/>
              <a:t>verhaal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belangrijk</a:t>
            </a:r>
            <a:r>
              <a:rPr lang="en-US" dirty="0"/>
              <a:t> </a:t>
            </a:r>
            <a:r>
              <a:rPr lang="en-US" dirty="0" err="1"/>
              <a:t>zijn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Tijdsprong</a:t>
            </a:r>
            <a:r>
              <a:rPr lang="en-US" dirty="0"/>
              <a:t>:</a:t>
            </a:r>
          </a:p>
          <a:p>
            <a:r>
              <a:rPr lang="en-US" dirty="0"/>
              <a:t>De </a:t>
            </a:r>
            <a:r>
              <a:rPr lang="en-US" dirty="0" err="1"/>
              <a:t>schrijver</a:t>
            </a:r>
            <a:r>
              <a:rPr lang="en-US" dirty="0"/>
              <a:t> </a:t>
            </a:r>
            <a:r>
              <a:rPr lang="en-US" dirty="0" err="1"/>
              <a:t>slaat</a:t>
            </a:r>
            <a:r>
              <a:rPr lang="en-US" dirty="0"/>
              <a:t> </a:t>
            </a:r>
            <a:r>
              <a:rPr lang="en-US" dirty="0" err="1"/>
              <a:t>stukken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 over</a:t>
            </a:r>
          </a:p>
          <a:p>
            <a:pPr marL="0" indent="0">
              <a:buNone/>
            </a:pPr>
            <a:r>
              <a:rPr lang="en-US" dirty="0" err="1" smtClean="0"/>
              <a:t>Tijdvertraging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duren</a:t>
            </a:r>
            <a:r>
              <a:rPr lang="en-US" dirty="0" smtClean="0"/>
              <a:t> </a:t>
            </a:r>
            <a:r>
              <a:rPr lang="en-US" dirty="0" err="1" smtClean="0"/>
              <a:t>langer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normal,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gebeurt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belangrijke</a:t>
            </a:r>
            <a:r>
              <a:rPr lang="en-US" dirty="0" smtClean="0"/>
              <a:t> </a:t>
            </a:r>
            <a:r>
              <a:rPr lang="en-US" dirty="0" err="1" smtClean="0"/>
              <a:t>gebeurtenissen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Nog twee </a:t>
            </a:r>
            <a:r>
              <a:rPr lang="en-US" dirty="0" err="1" smtClean="0"/>
              <a:t>begrippen</a:t>
            </a:r>
            <a:r>
              <a:rPr lang="en-US" dirty="0" smtClean="0"/>
              <a:t> die met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Vertelde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hoe </a:t>
            </a:r>
            <a:r>
              <a:rPr lang="en-US" dirty="0" err="1" smtClean="0"/>
              <a:t>lang</a:t>
            </a:r>
            <a:r>
              <a:rPr lang="en-US" dirty="0" smtClean="0"/>
              <a:t> de </a:t>
            </a:r>
            <a:r>
              <a:rPr lang="en-US" dirty="0" err="1" smtClean="0"/>
              <a:t>gebeurtenissen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geduurd</a:t>
            </a:r>
            <a:r>
              <a:rPr lang="en-US" dirty="0" smtClean="0"/>
              <a:t>: </a:t>
            </a:r>
            <a:r>
              <a:rPr lang="en-US" dirty="0" err="1" smtClean="0"/>
              <a:t>uren</a:t>
            </a:r>
            <a:r>
              <a:rPr lang="en-US" dirty="0" smtClean="0"/>
              <a:t>, </a:t>
            </a:r>
            <a:r>
              <a:rPr lang="en-US" dirty="0" err="1" smtClean="0"/>
              <a:t>dagen</a:t>
            </a:r>
            <a:r>
              <a:rPr lang="en-US" dirty="0" smtClean="0"/>
              <a:t>, </a:t>
            </a:r>
            <a:r>
              <a:rPr lang="en-US" dirty="0" err="1" smtClean="0"/>
              <a:t>maanden</a:t>
            </a:r>
            <a:r>
              <a:rPr lang="en-US" dirty="0" smtClean="0"/>
              <a:t>, </a:t>
            </a:r>
            <a:r>
              <a:rPr lang="en-US" dirty="0" err="1" smtClean="0"/>
              <a:t>jaren</a:t>
            </a:r>
            <a:endParaRPr lang="en-US" dirty="0" smtClean="0"/>
          </a:p>
          <a:p>
            <a:r>
              <a:rPr lang="en-US" dirty="0" err="1" smtClean="0"/>
              <a:t>Historische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in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/</a:t>
            </a:r>
            <a:r>
              <a:rPr lang="en-US" dirty="0" err="1" smtClean="0"/>
              <a:t>periode</a:t>
            </a:r>
            <a:r>
              <a:rPr lang="en-US" dirty="0" smtClean="0"/>
              <a:t>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afspeelt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zijn</a:t>
            </a:r>
            <a:r>
              <a:rPr lang="en-US" dirty="0" smtClean="0"/>
              <a:t> personages?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Hoofdfiguren</a:t>
            </a:r>
            <a:r>
              <a:rPr lang="en-US" dirty="0" smtClean="0"/>
              <a:t>)/</a:t>
            </a:r>
            <a:r>
              <a:rPr lang="en-US" dirty="0" err="1" smtClean="0"/>
              <a:t>karakters</a:t>
            </a:r>
            <a:endParaRPr lang="en-US" dirty="0" smtClean="0"/>
          </a:p>
          <a:p>
            <a:r>
              <a:rPr lang="en-US" dirty="0" smtClean="0"/>
              <a:t>Round Characters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ontwikkeling</a:t>
            </a:r>
            <a:r>
              <a:rPr lang="en-US" dirty="0" smtClean="0"/>
              <a:t> door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komt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weten</a:t>
            </a:r>
            <a:r>
              <a:rPr lang="en-US" dirty="0" smtClean="0"/>
              <a:t> over het personage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weet</a:t>
            </a:r>
            <a:r>
              <a:rPr lang="en-US" dirty="0" smtClean="0"/>
              <a:t> wat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voelen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denken</a:t>
            </a:r>
            <a:endParaRPr lang="en-US" dirty="0" smtClean="0"/>
          </a:p>
          <a:p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veranderen</a:t>
            </a:r>
            <a:r>
              <a:rPr lang="en-US" dirty="0" smtClean="0"/>
              <a:t> </a:t>
            </a:r>
            <a:r>
              <a:rPr lang="en-US" dirty="0" err="1" smtClean="0"/>
              <a:t>vaak</a:t>
            </a:r>
            <a:r>
              <a:rPr lang="en-US" dirty="0" smtClean="0"/>
              <a:t> in het </a:t>
            </a:r>
            <a:r>
              <a:rPr lang="en-US" dirty="0" err="1" smtClean="0"/>
              <a:t>verhaal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Bijfiguren</a:t>
            </a:r>
            <a:r>
              <a:rPr lang="en-US" dirty="0" smtClean="0"/>
              <a:t>)/types</a:t>
            </a:r>
          </a:p>
          <a:p>
            <a:r>
              <a:rPr lang="en-US" dirty="0" smtClean="0"/>
              <a:t>Flat Characters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7166957" y="2545737"/>
            <a:ext cx="4338674" cy="36121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Je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oppervlakkig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kent</a:t>
            </a:r>
            <a:r>
              <a:rPr lang="en-US" dirty="0" smtClean="0"/>
              <a:t> het </a:t>
            </a:r>
            <a:r>
              <a:rPr lang="en-US" dirty="0" err="1" smtClean="0"/>
              <a:t>uiterlijk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karaktertrek</a:t>
            </a:r>
            <a:endParaRPr lang="en-US" dirty="0" smtClean="0"/>
          </a:p>
          <a:p>
            <a:r>
              <a:rPr lang="en-US" dirty="0" smtClean="0"/>
              <a:t>Het personage </a:t>
            </a:r>
            <a:r>
              <a:rPr lang="en-US" dirty="0" err="1" smtClean="0"/>
              <a:t>ontwikkelt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KARIKATUUR:</a:t>
            </a:r>
          </a:p>
          <a:p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flat-character </a:t>
            </a:r>
            <a:r>
              <a:rPr lang="en-US" dirty="0" err="1" smtClean="0"/>
              <a:t>overdrijft</a:t>
            </a:r>
            <a:r>
              <a:rPr lang="en-US" dirty="0" smtClean="0"/>
              <a:t>, </a:t>
            </a:r>
            <a:r>
              <a:rPr lang="en-US" dirty="0" err="1" smtClean="0"/>
              <a:t>krijg</a:t>
            </a:r>
            <a:r>
              <a:rPr lang="en-US" dirty="0" smtClean="0"/>
              <a:t> je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grappig</a:t>
            </a:r>
            <a:r>
              <a:rPr lang="en-US" dirty="0" smtClean="0"/>
              <a:t> personage, </a:t>
            </a:r>
            <a:r>
              <a:rPr lang="en-US" dirty="0" err="1" smtClean="0"/>
              <a:t>een</a:t>
            </a:r>
            <a:r>
              <a:rPr lang="en-US" dirty="0" smtClean="0"/>
              <a:t> type of </a:t>
            </a:r>
            <a:r>
              <a:rPr lang="en-US" dirty="0" err="1" smtClean="0"/>
              <a:t>karikatuur</a:t>
            </a:r>
            <a:r>
              <a:rPr lang="en-US" dirty="0" smtClean="0"/>
              <a:t>. </a:t>
            </a:r>
            <a:r>
              <a:rPr lang="en-US" dirty="0" err="1" smtClean="0"/>
              <a:t>Bijvoorbeeld</a:t>
            </a:r>
            <a:r>
              <a:rPr lang="en-US" dirty="0" smtClean="0"/>
              <a:t>: </a:t>
            </a:r>
            <a:r>
              <a:rPr lang="en-US" dirty="0" err="1" smtClean="0"/>
              <a:t>een</a:t>
            </a:r>
            <a:r>
              <a:rPr lang="en-US" dirty="0" smtClean="0"/>
              <a:t> nerd,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onbetrouwbaar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slechte</a:t>
            </a:r>
            <a:r>
              <a:rPr lang="en-US" dirty="0" smtClean="0"/>
              <a:t> </a:t>
            </a:r>
            <a:r>
              <a:rPr lang="en-US" dirty="0" err="1" smtClean="0"/>
              <a:t>buurt</a:t>
            </a:r>
            <a:r>
              <a:rPr lang="en-US" dirty="0" smtClean="0"/>
              <a:t> etc. </a:t>
            </a:r>
            <a:r>
              <a:rPr lang="en-US" dirty="0" err="1" smtClean="0"/>
              <a:t>Typische</a:t>
            </a:r>
            <a:r>
              <a:rPr lang="en-US" dirty="0" smtClean="0"/>
              <a:t> </a:t>
            </a:r>
            <a:r>
              <a:rPr lang="en-US" dirty="0" err="1" smtClean="0"/>
              <a:t>karakters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4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0365"/>
          </a:xfrm>
        </p:spPr>
        <p:txBody>
          <a:bodyPr/>
          <a:lstStyle/>
          <a:p>
            <a:r>
              <a:rPr lang="en-US" dirty="0" err="1" smtClean="0"/>
              <a:t>Verhaalfiguren</a:t>
            </a:r>
            <a:r>
              <a:rPr lang="en-US" dirty="0" smtClean="0"/>
              <a:t> </a:t>
            </a:r>
            <a:r>
              <a:rPr lang="en-US" dirty="0" err="1" smtClean="0"/>
              <a:t>beoordelen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28775"/>
            <a:ext cx="8915400" cy="428244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dirty="0" err="1" smtClean="0"/>
              <a:t>kunt</a:t>
            </a:r>
            <a:r>
              <a:rPr lang="en-US" dirty="0" smtClean="0"/>
              <a:t> </a:t>
            </a:r>
            <a:r>
              <a:rPr lang="en-US" dirty="0" err="1" smtClean="0"/>
              <a:t>verhaalfiguren</a:t>
            </a:r>
            <a:r>
              <a:rPr lang="en-US" dirty="0" smtClean="0"/>
              <a:t> op twee </a:t>
            </a:r>
            <a:r>
              <a:rPr lang="en-US" dirty="0" err="1" smtClean="0"/>
              <a:t>manieren</a:t>
            </a:r>
            <a:r>
              <a:rPr lang="en-US" dirty="0" smtClean="0"/>
              <a:t> </a:t>
            </a:r>
            <a:r>
              <a:rPr lang="en-US" dirty="0" err="1" smtClean="0"/>
              <a:t>beoordelen</a:t>
            </a:r>
            <a:r>
              <a:rPr lang="en-US" dirty="0" smtClean="0"/>
              <a:t>:</a:t>
            </a:r>
          </a:p>
          <a:p>
            <a:pPr>
              <a:buAutoNum type="arabicPeriod"/>
            </a:pPr>
            <a:r>
              <a:rPr lang="en-US" dirty="0" err="1" smtClean="0"/>
              <a:t>Psychologisch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je </a:t>
            </a:r>
            <a:r>
              <a:rPr lang="en-US" dirty="0" err="1" smtClean="0"/>
              <a:t>bekijkt</a:t>
            </a:r>
            <a:r>
              <a:rPr lang="en-US" dirty="0" smtClean="0"/>
              <a:t> hoe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handelt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beoordeelt</a:t>
            </a:r>
            <a:r>
              <a:rPr lang="en-US" dirty="0" smtClean="0"/>
              <a:t> hem op </a:t>
            </a:r>
            <a:r>
              <a:rPr lang="en-US" dirty="0" err="1" smtClean="0"/>
              <a:t>gedrag</a:t>
            </a:r>
            <a:r>
              <a:rPr lang="en-US" dirty="0" smtClean="0"/>
              <a:t> in de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specifieke</a:t>
            </a:r>
            <a:r>
              <a:rPr lang="en-US" dirty="0" smtClean="0"/>
              <a:t> </a:t>
            </a:r>
            <a:r>
              <a:rPr lang="en-US" dirty="0" err="1" smtClean="0"/>
              <a:t>omstandigheden</a:t>
            </a:r>
            <a:r>
              <a:rPr lang="en-US" dirty="0" smtClean="0"/>
              <a:t>. Je </a:t>
            </a:r>
            <a:r>
              <a:rPr lang="en-US" dirty="0" err="1" smtClean="0"/>
              <a:t>vraagt</a:t>
            </a:r>
            <a:r>
              <a:rPr lang="en-US" dirty="0" smtClean="0"/>
              <a:t> je </a:t>
            </a:r>
            <a:r>
              <a:rPr lang="en-US" dirty="0" err="1" smtClean="0"/>
              <a:t>af</a:t>
            </a:r>
            <a:r>
              <a:rPr lang="en-US" dirty="0" smtClean="0"/>
              <a:t> of </a:t>
            </a:r>
            <a:r>
              <a:rPr lang="en-US" dirty="0" err="1" smtClean="0"/>
              <a:t>zijn</a:t>
            </a:r>
            <a:r>
              <a:rPr lang="en-US" dirty="0" smtClean="0"/>
              <a:t>/</a:t>
            </a:r>
            <a:r>
              <a:rPr lang="en-US" dirty="0" err="1" smtClean="0"/>
              <a:t>haar</a:t>
            </a:r>
            <a:r>
              <a:rPr lang="en-US" dirty="0" smtClean="0"/>
              <a:t> </a:t>
            </a:r>
            <a:r>
              <a:rPr lang="en-US" dirty="0" err="1" smtClean="0"/>
              <a:t>gedrag</a:t>
            </a:r>
            <a:r>
              <a:rPr lang="en-US" dirty="0" smtClean="0"/>
              <a:t> past </a:t>
            </a:r>
            <a:r>
              <a:rPr lang="en-US" dirty="0" err="1" smtClean="0"/>
              <a:t>bij</a:t>
            </a:r>
            <a:r>
              <a:rPr lang="en-US" dirty="0" smtClean="0"/>
              <a:t> de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figuur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omstandigheden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Uitgaande</a:t>
            </a:r>
            <a:r>
              <a:rPr lang="en-US" dirty="0" smtClean="0"/>
              <a:t> van </a:t>
            </a:r>
            <a:r>
              <a:rPr lang="en-US" dirty="0" err="1" smtClean="0"/>
              <a:t>jezelf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Je </a:t>
            </a:r>
            <a:r>
              <a:rPr lang="en-US" dirty="0" err="1" smtClean="0"/>
              <a:t>gebruikt</a:t>
            </a:r>
            <a:r>
              <a:rPr lang="en-US" dirty="0" smtClean="0"/>
              <a:t> je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referentiekader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je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normen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warden. Je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vindt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iemand</a:t>
            </a:r>
            <a:r>
              <a:rPr lang="en-US" dirty="0" smtClean="0"/>
              <a:t> </a:t>
            </a:r>
            <a:r>
              <a:rPr lang="en-US" dirty="0" err="1" smtClean="0"/>
              <a:t>iets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of </a:t>
            </a:r>
            <a:r>
              <a:rPr lang="en-US" dirty="0" err="1" smtClean="0"/>
              <a:t>niet</a:t>
            </a:r>
            <a:r>
              <a:rPr lang="en-US" dirty="0" smtClean="0"/>
              <a:t> mag </a:t>
            </a:r>
            <a:r>
              <a:rPr lang="en-US" dirty="0" err="1" smtClean="0"/>
              <a:t>doen</a:t>
            </a:r>
            <a:r>
              <a:rPr lang="en-US" dirty="0" smtClean="0"/>
              <a:t> </a:t>
            </a:r>
            <a:r>
              <a:rPr lang="en-US" dirty="0" err="1" smtClean="0"/>
              <a:t>gebaseerd</a:t>
            </a:r>
            <a:r>
              <a:rPr lang="en-US" dirty="0" smtClean="0"/>
              <a:t> op wat je </a:t>
            </a:r>
            <a:r>
              <a:rPr lang="en-US" dirty="0" err="1" smtClean="0"/>
              <a:t>zelf</a:t>
            </a:r>
            <a:r>
              <a:rPr lang="en-US" dirty="0" smtClean="0"/>
              <a:t> </a:t>
            </a:r>
            <a:r>
              <a:rPr lang="en-US" dirty="0" err="1" smtClean="0"/>
              <a:t>zou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doen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581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Beoordelingswoorden</a:t>
            </a:r>
            <a:r>
              <a:rPr lang="en-US" dirty="0" smtClean="0"/>
              <a:t> die je </a:t>
            </a:r>
            <a:r>
              <a:rPr lang="en-US" dirty="0" err="1" smtClean="0"/>
              <a:t>kunt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beschrijven</a:t>
            </a:r>
            <a:r>
              <a:rPr lang="en-US" dirty="0" smtClean="0"/>
              <a:t> van </a:t>
            </a:r>
            <a:r>
              <a:rPr lang="en-US" dirty="0" err="1" smtClean="0"/>
              <a:t>karakters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1657351"/>
            <a:ext cx="4313864" cy="507206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aardig-gemeen</a:t>
            </a:r>
            <a:endParaRPr lang="en-US" dirty="0" smtClean="0"/>
          </a:p>
          <a:p>
            <a:r>
              <a:rPr lang="en-US" dirty="0" err="1" smtClean="0"/>
              <a:t>achterdochtig-goedgelovig</a:t>
            </a:r>
            <a:endParaRPr lang="en-US" dirty="0" smtClean="0"/>
          </a:p>
          <a:p>
            <a:r>
              <a:rPr lang="en-US" dirty="0" err="1"/>
              <a:t>a</a:t>
            </a:r>
            <a:r>
              <a:rPr lang="en-US" dirty="0" err="1" smtClean="0"/>
              <a:t>ctief</a:t>
            </a:r>
            <a:r>
              <a:rPr lang="en-US" dirty="0" smtClean="0"/>
              <a:t> - </a:t>
            </a:r>
            <a:r>
              <a:rPr lang="en-US" dirty="0" err="1" smtClean="0"/>
              <a:t>lui</a:t>
            </a:r>
            <a:endParaRPr lang="en-US" dirty="0" smtClean="0"/>
          </a:p>
          <a:p>
            <a:r>
              <a:rPr lang="en-US" dirty="0" err="1"/>
              <a:t>a</a:t>
            </a:r>
            <a:r>
              <a:rPr lang="en-US" dirty="0" err="1" smtClean="0"/>
              <a:t>gressief</a:t>
            </a:r>
            <a:r>
              <a:rPr lang="en-US" dirty="0" smtClean="0"/>
              <a:t>- </a:t>
            </a:r>
            <a:r>
              <a:rPr lang="en-US" dirty="0" err="1" smtClean="0"/>
              <a:t>vredelievend</a:t>
            </a:r>
            <a:endParaRPr lang="en-US" dirty="0" smtClean="0"/>
          </a:p>
          <a:p>
            <a:r>
              <a:rPr lang="en-US" dirty="0" err="1"/>
              <a:t>a</a:t>
            </a:r>
            <a:r>
              <a:rPr lang="en-US" dirty="0" err="1" smtClean="0"/>
              <a:t>ngstig</a:t>
            </a:r>
            <a:r>
              <a:rPr lang="en-US" dirty="0" smtClean="0"/>
              <a:t> – </a:t>
            </a:r>
            <a:r>
              <a:rPr lang="en-US" dirty="0" err="1" smtClean="0"/>
              <a:t>zelfverzekerd</a:t>
            </a:r>
            <a:endParaRPr lang="en-US" dirty="0" smtClean="0"/>
          </a:p>
          <a:p>
            <a:r>
              <a:rPr lang="en-US" dirty="0" err="1"/>
              <a:t>a</a:t>
            </a:r>
            <a:r>
              <a:rPr lang="en-US" dirty="0" err="1" smtClean="0"/>
              <a:t>mbitieus-niet</a:t>
            </a:r>
            <a:r>
              <a:rPr lang="en-US" dirty="0" smtClean="0"/>
              <a:t> </a:t>
            </a:r>
            <a:r>
              <a:rPr lang="en-US" dirty="0" err="1" smtClean="0"/>
              <a:t>eerzuchtig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rrogant-</a:t>
            </a:r>
            <a:r>
              <a:rPr lang="en-US" dirty="0" err="1" smtClean="0"/>
              <a:t>sympathiek</a:t>
            </a:r>
            <a:endParaRPr lang="en-US" dirty="0" smtClean="0"/>
          </a:p>
          <a:p>
            <a:r>
              <a:rPr lang="en-US" dirty="0" err="1"/>
              <a:t>a</a:t>
            </a:r>
            <a:r>
              <a:rPr lang="en-US" dirty="0" err="1" smtClean="0"/>
              <a:t>ssertief-niet</a:t>
            </a:r>
            <a:r>
              <a:rPr lang="en-US" dirty="0" smtClean="0"/>
              <a:t> </a:t>
            </a:r>
            <a:r>
              <a:rPr lang="en-US" dirty="0" err="1" smtClean="0"/>
              <a:t>weerbaar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azig-onderdanig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escheiden-heeft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mond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esluiteloos-besluitvaardig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etrouwbaar-onbetrouwbaar</a:t>
            </a: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apper, </a:t>
            </a:r>
            <a:r>
              <a:rPr lang="en-US" dirty="0" err="1" smtClean="0"/>
              <a:t>heldhaftig</a:t>
            </a:r>
            <a:r>
              <a:rPr lang="en-US" dirty="0" smtClean="0"/>
              <a:t>, </a:t>
            </a:r>
            <a:r>
              <a:rPr lang="en-US" dirty="0" err="1" smtClean="0"/>
              <a:t>moedig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laf</a:t>
            </a:r>
            <a:endParaRPr lang="en-US" dirty="0" smtClean="0"/>
          </a:p>
          <a:p>
            <a:r>
              <a:rPr lang="en-US" dirty="0" err="1"/>
              <a:t>d</a:t>
            </a:r>
            <a:r>
              <a:rPr lang="en-US" dirty="0" err="1" smtClean="0"/>
              <a:t>riftig-kalm</a:t>
            </a:r>
            <a:endParaRPr lang="en-US" dirty="0" smtClean="0"/>
          </a:p>
          <a:p>
            <a:r>
              <a:rPr lang="en-US" dirty="0" err="1"/>
              <a:t>d</a:t>
            </a:r>
            <a:r>
              <a:rPr lang="en-US" dirty="0" err="1" smtClean="0"/>
              <a:t>ruk-rustig</a:t>
            </a:r>
            <a:endParaRPr lang="en-US" dirty="0" smtClean="0"/>
          </a:p>
          <a:p>
            <a:r>
              <a:rPr lang="en-US" dirty="0" err="1"/>
              <a:t>d</a:t>
            </a:r>
            <a:r>
              <a:rPr lang="en-US" dirty="0" err="1" smtClean="0"/>
              <a:t>wars-meegaand</a:t>
            </a:r>
            <a:endParaRPr lang="en-US" dirty="0" smtClean="0"/>
          </a:p>
          <a:p>
            <a:r>
              <a:rPr lang="en-US" dirty="0" err="1"/>
              <a:t>e</a:t>
            </a:r>
            <a:r>
              <a:rPr lang="en-US" dirty="0" err="1" smtClean="0"/>
              <a:t>erlijk</a:t>
            </a:r>
            <a:r>
              <a:rPr lang="en-US" dirty="0" smtClean="0"/>
              <a:t>/open-</a:t>
            </a:r>
            <a:r>
              <a:rPr lang="en-US" dirty="0" err="1" smtClean="0"/>
              <a:t>oneerlijk</a:t>
            </a:r>
            <a:r>
              <a:rPr lang="en-US" dirty="0" smtClean="0"/>
              <a:t>/</a:t>
            </a:r>
            <a:r>
              <a:rPr lang="en-US" dirty="0" err="1" smtClean="0"/>
              <a:t>achterbaks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1657350"/>
            <a:ext cx="4313864" cy="507206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egoïstisch-altruïstisch</a:t>
            </a:r>
            <a:endParaRPr lang="en-US" dirty="0" smtClean="0"/>
          </a:p>
          <a:p>
            <a:r>
              <a:rPr lang="en-US" dirty="0" err="1"/>
              <a:t>e</a:t>
            </a:r>
            <a:r>
              <a:rPr lang="en-US" dirty="0" err="1" smtClean="0"/>
              <a:t>gocentrisch-sociaal</a:t>
            </a:r>
            <a:endParaRPr lang="en-US" dirty="0" smtClean="0"/>
          </a:p>
          <a:p>
            <a:r>
              <a:rPr lang="en-US" dirty="0" err="1"/>
              <a:t>e</a:t>
            </a:r>
            <a:r>
              <a:rPr lang="en-US" dirty="0" err="1" smtClean="0"/>
              <a:t>igenwijs-gehoorzaam</a:t>
            </a:r>
            <a:endParaRPr lang="en-US" dirty="0" smtClean="0"/>
          </a:p>
          <a:p>
            <a:r>
              <a:rPr lang="en-US" dirty="0" err="1"/>
              <a:t>g</a:t>
            </a:r>
            <a:r>
              <a:rPr lang="en-US" dirty="0" err="1" smtClean="0"/>
              <a:t>elukkig-ongelukkig</a:t>
            </a:r>
            <a:endParaRPr lang="en-US" dirty="0" smtClean="0"/>
          </a:p>
          <a:p>
            <a:r>
              <a:rPr lang="en-US" dirty="0" err="1"/>
              <a:t>g</a:t>
            </a:r>
            <a:r>
              <a:rPr lang="en-US" dirty="0" err="1" smtClean="0"/>
              <a:t>emoedelijk-venijnig</a:t>
            </a:r>
            <a:endParaRPr lang="en-US" dirty="0" smtClean="0"/>
          </a:p>
          <a:p>
            <a:r>
              <a:rPr lang="en-US" dirty="0" err="1"/>
              <a:t>g</a:t>
            </a:r>
            <a:r>
              <a:rPr lang="en-US" dirty="0" err="1" smtClean="0"/>
              <a:t>eremd-vrij</a:t>
            </a:r>
            <a:endParaRPr lang="en-US" dirty="0" smtClean="0"/>
          </a:p>
          <a:p>
            <a:r>
              <a:rPr lang="en-US" dirty="0" err="1"/>
              <a:t>g</a:t>
            </a:r>
            <a:r>
              <a:rPr lang="en-US" dirty="0" err="1" smtClean="0"/>
              <a:t>esloten</a:t>
            </a:r>
            <a:r>
              <a:rPr lang="en-US" dirty="0" smtClean="0"/>
              <a:t>-open, direct, </a:t>
            </a:r>
            <a:r>
              <a:rPr lang="en-US" dirty="0" err="1" smtClean="0"/>
              <a:t>spontaan</a:t>
            </a:r>
            <a:endParaRPr lang="en-US" dirty="0" smtClean="0"/>
          </a:p>
          <a:p>
            <a:r>
              <a:rPr lang="en-US" dirty="0" err="1"/>
              <a:t>g</a:t>
            </a:r>
            <a:r>
              <a:rPr lang="en-US" dirty="0" err="1" smtClean="0"/>
              <a:t>evoelig-gevoelloos</a:t>
            </a:r>
            <a:endParaRPr lang="en-US" dirty="0" smtClean="0"/>
          </a:p>
          <a:p>
            <a:r>
              <a:rPr lang="en-US" dirty="0" err="1"/>
              <a:t>g</a:t>
            </a:r>
            <a:r>
              <a:rPr lang="en-US" dirty="0" err="1" smtClean="0"/>
              <a:t>ezellig-afstandelijk</a:t>
            </a:r>
            <a:endParaRPr lang="en-US" dirty="0" smtClean="0"/>
          </a:p>
          <a:p>
            <a:r>
              <a:rPr lang="en-US" dirty="0" err="1"/>
              <a:t>h</a:t>
            </a:r>
            <a:r>
              <a:rPr lang="en-US" dirty="0" err="1" smtClean="0"/>
              <a:t>aatdragend-kan</a:t>
            </a:r>
            <a:r>
              <a:rPr lang="en-US" dirty="0" smtClean="0"/>
              <a:t> </a:t>
            </a:r>
            <a:r>
              <a:rPr lang="en-US" dirty="0" err="1" smtClean="0"/>
              <a:t>vergeven</a:t>
            </a:r>
            <a:endParaRPr lang="en-US" dirty="0" smtClean="0"/>
          </a:p>
          <a:p>
            <a:r>
              <a:rPr lang="en-US" dirty="0" err="1" smtClean="0"/>
              <a:t>hulpvaardig-laat</a:t>
            </a:r>
            <a:r>
              <a:rPr lang="en-US" dirty="0" smtClean="0"/>
              <a:t> </a:t>
            </a:r>
            <a:r>
              <a:rPr lang="en-US" dirty="0" err="1" smtClean="0"/>
              <a:t>anderen</a:t>
            </a:r>
            <a:r>
              <a:rPr lang="en-US" dirty="0" smtClean="0"/>
              <a:t> het </a:t>
            </a:r>
            <a:r>
              <a:rPr lang="en-US" dirty="0" err="1" smtClean="0"/>
              <a:t>zelf</a:t>
            </a:r>
            <a:r>
              <a:rPr lang="en-US" dirty="0" smtClean="0"/>
              <a:t> </a:t>
            </a:r>
            <a:r>
              <a:rPr lang="en-US" dirty="0" err="1" smtClean="0"/>
              <a:t>uitzoeken</a:t>
            </a:r>
            <a:endParaRPr lang="en-US" dirty="0" smtClean="0"/>
          </a:p>
          <a:p>
            <a:r>
              <a:rPr lang="en-US" dirty="0" err="1"/>
              <a:t>i</a:t>
            </a:r>
            <a:r>
              <a:rPr lang="en-US" dirty="0" err="1" smtClean="0"/>
              <a:t>mpulsief-denkt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alm-druk</a:t>
            </a:r>
            <a:endParaRPr lang="en-US" dirty="0" smtClean="0"/>
          </a:p>
          <a:p>
            <a:r>
              <a:rPr lang="en-US" dirty="0" err="1" smtClean="0"/>
              <a:t>kinderachtig-volwassen</a:t>
            </a:r>
            <a:endParaRPr lang="en-US" dirty="0" smtClean="0"/>
          </a:p>
          <a:p>
            <a:r>
              <a:rPr lang="en-US" dirty="0" err="1" smtClean="0"/>
              <a:t>levenslustig-depressief</a:t>
            </a:r>
            <a:endParaRPr lang="en-US" dirty="0" smtClean="0"/>
          </a:p>
          <a:p>
            <a:r>
              <a:rPr lang="en-US" dirty="0" err="1"/>
              <a:t>l</a:t>
            </a:r>
            <a:r>
              <a:rPr lang="en-US" dirty="0" err="1" smtClean="0"/>
              <a:t>omp-fatsoenlijk</a:t>
            </a:r>
            <a:endParaRPr lang="en-US" dirty="0" smtClean="0"/>
          </a:p>
          <a:p>
            <a:r>
              <a:rPr lang="en-US" dirty="0" err="1"/>
              <a:t>m</a:t>
            </a:r>
            <a:r>
              <a:rPr lang="en-US" dirty="0" err="1" smtClean="0"/>
              <a:t>oeilijk-makkelijk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5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</a:t>
            </a:r>
            <a:r>
              <a:rPr lang="en-US" dirty="0" err="1" smtClean="0"/>
              <a:t>ieuwsgierig-ongeinteresseerd</a:t>
            </a:r>
            <a:endParaRPr lang="en-US" dirty="0" smtClean="0"/>
          </a:p>
          <a:p>
            <a:r>
              <a:rPr lang="en-US" dirty="0" err="1"/>
              <a:t>n</a:t>
            </a:r>
            <a:r>
              <a:rPr lang="en-US" dirty="0" err="1" smtClean="0"/>
              <a:t>uchter-ontroerd</a:t>
            </a:r>
            <a:endParaRPr lang="en-US" dirty="0" smtClean="0"/>
          </a:p>
          <a:p>
            <a:r>
              <a:rPr lang="en-US" dirty="0" err="1"/>
              <a:t>o</a:t>
            </a:r>
            <a:r>
              <a:rPr lang="en-US" dirty="0" err="1" smtClean="0"/>
              <a:t>nzeker-zelfbewust</a:t>
            </a:r>
            <a:endParaRPr lang="en-US" dirty="0" smtClean="0"/>
          </a:p>
          <a:p>
            <a:r>
              <a:rPr lang="en-US" dirty="0" err="1"/>
              <a:t>o</a:t>
            </a:r>
            <a:r>
              <a:rPr lang="en-US" dirty="0" err="1" smtClean="0"/>
              <a:t>ptimistisch-pessimistisch</a:t>
            </a:r>
            <a:endParaRPr lang="en-US" dirty="0" smtClean="0"/>
          </a:p>
          <a:p>
            <a:r>
              <a:rPr lang="en-US" dirty="0" err="1"/>
              <a:t>r</a:t>
            </a:r>
            <a:r>
              <a:rPr lang="en-US" dirty="0" err="1" smtClean="0"/>
              <a:t>oekeloos-voorzichtig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lim-</a:t>
            </a:r>
            <a:r>
              <a:rPr lang="en-US" dirty="0" err="1" smtClean="0"/>
              <a:t>dom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nel</a:t>
            </a:r>
            <a:r>
              <a:rPr lang="en-US" dirty="0" smtClean="0"/>
              <a:t> in </a:t>
            </a:r>
            <a:r>
              <a:rPr lang="en-US" dirty="0" err="1" smtClean="0"/>
              <a:t>paniek-kalm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portief-sloom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tandvastig-wispelturig</a:t>
            </a:r>
            <a:endParaRPr lang="en-US" dirty="0" smtClean="0"/>
          </a:p>
          <a:p>
            <a:r>
              <a:rPr lang="en-US" dirty="0" err="1"/>
              <a:t>s</a:t>
            </a:r>
            <a:r>
              <a:rPr lang="en-US" dirty="0" err="1" smtClean="0"/>
              <a:t>trijdlustig-geeft</a:t>
            </a:r>
            <a:r>
              <a:rPr lang="en-US" dirty="0" smtClean="0"/>
              <a:t> de </a:t>
            </a:r>
            <a:r>
              <a:rPr lang="en-US" dirty="0" err="1" smtClean="0"/>
              <a:t>moed</a:t>
            </a:r>
            <a:r>
              <a:rPr lang="en-US" dirty="0" smtClean="0"/>
              <a:t> </a:t>
            </a:r>
            <a:r>
              <a:rPr lang="en-US" dirty="0" err="1" smtClean="0"/>
              <a:t>gauw</a:t>
            </a:r>
            <a:r>
              <a:rPr lang="en-US" dirty="0" smtClean="0"/>
              <a:t> op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tobberig-zorgeloos</a:t>
            </a:r>
            <a:endParaRPr lang="en-US" dirty="0"/>
          </a:p>
          <a:p>
            <a:r>
              <a:rPr lang="en-US" dirty="0" err="1" smtClean="0"/>
              <a:t>vasthoudend-geeft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op</a:t>
            </a:r>
          </a:p>
          <a:p>
            <a:r>
              <a:rPr lang="en-US" dirty="0" err="1"/>
              <a:t>v</a:t>
            </a:r>
            <a:r>
              <a:rPr lang="en-US" dirty="0" err="1" smtClean="0"/>
              <a:t>erlegen</a:t>
            </a:r>
            <a:r>
              <a:rPr lang="en-US" dirty="0" smtClean="0"/>
              <a:t>-brutal</a:t>
            </a:r>
          </a:p>
          <a:p>
            <a:r>
              <a:rPr lang="en-US" dirty="0" err="1"/>
              <a:t>v</a:t>
            </a:r>
            <a:r>
              <a:rPr lang="en-US" dirty="0" err="1" smtClean="0"/>
              <a:t>erstandig-onverstandig</a:t>
            </a:r>
            <a:endParaRPr lang="en-US" dirty="0" smtClean="0"/>
          </a:p>
          <a:p>
            <a:r>
              <a:rPr lang="en-US" dirty="0" err="1"/>
              <a:t>v</a:t>
            </a:r>
            <a:r>
              <a:rPr lang="en-US" dirty="0" err="1" smtClean="0"/>
              <a:t>ijandig-vriendelijk</a:t>
            </a:r>
            <a:endParaRPr lang="en-US" dirty="0" smtClean="0"/>
          </a:p>
          <a:p>
            <a:r>
              <a:rPr lang="en-US" dirty="0" err="1"/>
              <a:t>v</a:t>
            </a:r>
            <a:r>
              <a:rPr lang="en-US" dirty="0" err="1" smtClean="0"/>
              <a:t>rolijk</a:t>
            </a:r>
            <a:r>
              <a:rPr lang="en-US" dirty="0" smtClean="0"/>
              <a:t>-somber</a:t>
            </a:r>
          </a:p>
          <a:p>
            <a:r>
              <a:rPr lang="en-US" dirty="0"/>
              <a:t>w</a:t>
            </a:r>
            <a:r>
              <a:rPr lang="en-US" dirty="0" smtClean="0"/>
              <a:t>arm-</a:t>
            </a:r>
            <a:r>
              <a:rPr lang="en-US" dirty="0" err="1" smtClean="0"/>
              <a:t>koel</a:t>
            </a:r>
            <a:endParaRPr lang="en-US" dirty="0" smtClean="0"/>
          </a:p>
          <a:p>
            <a:r>
              <a:rPr lang="en-US" dirty="0" err="1" smtClean="0"/>
              <a:t>zachtaardig-gemeen</a:t>
            </a:r>
            <a:endParaRPr lang="en-US" dirty="0" smtClean="0"/>
          </a:p>
          <a:p>
            <a:r>
              <a:rPr lang="en-US" dirty="0" err="1"/>
              <a:t>z</a:t>
            </a:r>
            <a:r>
              <a:rPr lang="en-US" dirty="0" err="1" smtClean="0"/>
              <a:t>elfverzekerd-onzeker</a:t>
            </a:r>
            <a:endParaRPr lang="en-US" dirty="0" smtClean="0"/>
          </a:p>
          <a:p>
            <a:r>
              <a:rPr lang="en-US" dirty="0" err="1"/>
              <a:t>z</a:t>
            </a:r>
            <a:r>
              <a:rPr lang="en-US" dirty="0" err="1" smtClean="0"/>
              <a:t>enuwachtig-ontspannen,kalm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57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Waarom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personages </a:t>
            </a:r>
            <a:r>
              <a:rPr lang="en-US" dirty="0" err="1" smtClean="0"/>
              <a:t>belangrijk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identificeert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met personages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beleeft</a:t>
            </a:r>
            <a:r>
              <a:rPr lang="en-US" dirty="0" smtClean="0"/>
              <a:t> door het personage het </a:t>
            </a:r>
            <a:r>
              <a:rPr lang="en-US" dirty="0" err="1" smtClean="0"/>
              <a:t>verhaal</a:t>
            </a:r>
            <a:r>
              <a:rPr lang="en-US" dirty="0" smtClean="0"/>
              <a:t>/de </a:t>
            </a:r>
            <a:r>
              <a:rPr lang="en-US" dirty="0" err="1" smtClean="0"/>
              <a:t>belevenis</a:t>
            </a:r>
            <a:r>
              <a:rPr lang="en-US" dirty="0" smtClean="0"/>
              <a:t>.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mee</a:t>
            </a:r>
            <a:r>
              <a:rPr lang="en-US" dirty="0" smtClean="0"/>
              <a:t> wat het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meemaakt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vindt</a:t>
            </a:r>
            <a:r>
              <a:rPr lang="en-US" dirty="0" smtClean="0"/>
              <a:t> personages </a:t>
            </a:r>
            <a:r>
              <a:rPr lang="en-US" dirty="0" err="1" smtClean="0"/>
              <a:t>goede</a:t>
            </a:r>
            <a:r>
              <a:rPr lang="en-US" dirty="0" smtClean="0"/>
              <a:t> </a:t>
            </a:r>
            <a:r>
              <a:rPr lang="en-US" dirty="0" err="1" smtClean="0"/>
              <a:t>karakters</a:t>
            </a:r>
            <a:r>
              <a:rPr lang="en-US" dirty="0" smtClean="0"/>
              <a:t> of </a:t>
            </a:r>
            <a:r>
              <a:rPr lang="en-US" dirty="0" err="1" smtClean="0"/>
              <a:t>niet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5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Opbouw</a:t>
            </a:r>
            <a:r>
              <a:rPr lang="en-US" dirty="0" smtClean="0"/>
              <a:t>/</a:t>
            </a:r>
            <a:r>
              <a:rPr lang="en-US" dirty="0" err="1" smtClean="0"/>
              <a:t>Structuur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Hoe is </a:t>
            </a:r>
            <a:r>
              <a:rPr lang="en-US" dirty="0" err="1" smtClean="0"/>
              <a:t>een</a:t>
            </a:r>
            <a:r>
              <a:rPr lang="en-US" dirty="0" smtClean="0"/>
              <a:t> roman </a:t>
            </a:r>
            <a:r>
              <a:rPr lang="en-US" dirty="0" err="1" smtClean="0"/>
              <a:t>opgebouwd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 smtClean="0"/>
              <a:t>delen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meeste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titel</a:t>
            </a:r>
            <a:endParaRPr lang="en-US" dirty="0" smtClean="0"/>
          </a:p>
          <a:p>
            <a:r>
              <a:rPr lang="en-US" dirty="0" err="1" smtClean="0"/>
              <a:t>Verklaar</a:t>
            </a:r>
            <a:r>
              <a:rPr lang="en-US" dirty="0" smtClean="0"/>
              <a:t> wat de </a:t>
            </a:r>
            <a:r>
              <a:rPr lang="en-US" dirty="0" err="1" smtClean="0"/>
              <a:t>functie</a:t>
            </a:r>
            <a:r>
              <a:rPr lang="en-US" dirty="0" smtClean="0"/>
              <a:t> van de </a:t>
            </a:r>
            <a:r>
              <a:rPr lang="en-US" dirty="0" err="1" smtClean="0"/>
              <a:t>delen</a:t>
            </a:r>
            <a:r>
              <a:rPr lang="en-US" dirty="0" smtClean="0"/>
              <a:t> is</a:t>
            </a:r>
          </a:p>
          <a:p>
            <a:r>
              <a:rPr lang="en-US" dirty="0" err="1" smtClean="0"/>
              <a:t>Titels</a:t>
            </a:r>
            <a:r>
              <a:rPr lang="en-US" dirty="0" smtClean="0"/>
              <a:t> </a:t>
            </a:r>
            <a:r>
              <a:rPr lang="en-US" dirty="0" err="1" smtClean="0"/>
              <a:t>verwijzen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Het </a:t>
            </a:r>
            <a:r>
              <a:rPr lang="en-US" dirty="0" err="1" smtClean="0"/>
              <a:t>onderwerp</a:t>
            </a:r>
            <a:endParaRPr lang="en-US" dirty="0" smtClean="0"/>
          </a:p>
          <a:p>
            <a:pPr lvl="1"/>
            <a:r>
              <a:rPr lang="en-US" dirty="0" err="1" smtClean="0"/>
              <a:t>Perspectief</a:t>
            </a:r>
            <a:endParaRPr lang="en-US" dirty="0" smtClean="0"/>
          </a:p>
          <a:p>
            <a:pPr lvl="1"/>
            <a:r>
              <a:rPr lang="en-US" dirty="0" err="1" smtClean="0"/>
              <a:t>Jaartal</a:t>
            </a:r>
            <a:endParaRPr lang="en-US" dirty="0" smtClean="0"/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 </a:t>
            </a:r>
            <a:r>
              <a:rPr lang="en-US" dirty="0" err="1" smtClean="0"/>
              <a:t>welke</a:t>
            </a:r>
            <a:r>
              <a:rPr lang="en-US" dirty="0" smtClean="0"/>
              <a:t>  </a:t>
            </a:r>
            <a:r>
              <a:rPr lang="en-US" dirty="0" err="1" smtClean="0"/>
              <a:t>manieren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roman </a:t>
            </a:r>
            <a:r>
              <a:rPr lang="en-US" dirty="0" err="1" smtClean="0"/>
              <a:t>beginnen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Informatief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Vertelling</a:t>
            </a:r>
            <a:r>
              <a:rPr lang="en-US" dirty="0" smtClean="0"/>
              <a:t> </a:t>
            </a:r>
            <a:r>
              <a:rPr lang="en-US" dirty="0" err="1" smtClean="0"/>
              <a:t>begint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begin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vertelt</a:t>
            </a:r>
            <a:r>
              <a:rPr lang="en-US" dirty="0" smtClean="0"/>
              <a:t> over de personages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vertelt</a:t>
            </a:r>
            <a:r>
              <a:rPr lang="en-US" dirty="0" smtClean="0"/>
              <a:t> over wat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voorafging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begrijpt</a:t>
            </a:r>
            <a:r>
              <a:rPr lang="en-US" dirty="0" smtClean="0"/>
              <a:t> </a:t>
            </a:r>
            <a:r>
              <a:rPr lang="en-US" dirty="0" err="1" smtClean="0"/>
              <a:t>daardoor</a:t>
            </a:r>
            <a:r>
              <a:rPr lang="en-US" dirty="0" smtClean="0"/>
              <a:t> wat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gebeurt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Niet-informatief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Het </a:t>
            </a:r>
            <a:r>
              <a:rPr lang="en-US" dirty="0" err="1" smtClean="0"/>
              <a:t>verhaal</a:t>
            </a:r>
            <a:r>
              <a:rPr lang="en-US" dirty="0" smtClean="0"/>
              <a:t> start </a:t>
            </a:r>
            <a:r>
              <a:rPr lang="en-US" dirty="0" err="1" smtClean="0"/>
              <a:t>zonder</a:t>
            </a:r>
            <a:r>
              <a:rPr lang="en-US" dirty="0" smtClean="0"/>
              <a:t> </a:t>
            </a:r>
            <a:r>
              <a:rPr lang="en-US" dirty="0" err="1" smtClean="0"/>
              <a:t>inleiding</a:t>
            </a:r>
            <a:r>
              <a:rPr lang="en-US" dirty="0" smtClean="0"/>
              <a:t> of </a:t>
            </a:r>
            <a:r>
              <a:rPr lang="en-US" dirty="0" err="1" smtClean="0"/>
              <a:t>sfeerschepping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weet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wat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vooraf</a:t>
            </a:r>
            <a:r>
              <a:rPr lang="en-US" dirty="0" smtClean="0"/>
              <a:t> is </a:t>
            </a:r>
            <a:r>
              <a:rPr lang="en-US" dirty="0" err="1" smtClean="0"/>
              <a:t>gebeurd</a:t>
            </a:r>
            <a:r>
              <a:rPr lang="en-US" dirty="0" smtClean="0"/>
              <a:t>,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later via flashbacks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zit </a:t>
            </a:r>
            <a:r>
              <a:rPr lang="en-US" dirty="0" err="1" smtClean="0"/>
              <a:t>meteen</a:t>
            </a:r>
            <a:r>
              <a:rPr lang="en-US" dirty="0" smtClean="0"/>
              <a:t> </a:t>
            </a:r>
            <a:r>
              <a:rPr lang="en-US" dirty="0" err="1" smtClean="0"/>
              <a:t>middenin</a:t>
            </a:r>
            <a:r>
              <a:rPr lang="en-US" dirty="0" smtClean="0"/>
              <a:t> de spanning, het </a:t>
            </a:r>
            <a:r>
              <a:rPr lang="en-US" dirty="0" err="1" smtClean="0"/>
              <a:t>verhaal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Beginnen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het </a:t>
            </a:r>
            <a:r>
              <a:rPr lang="en-US" dirty="0" err="1" smtClean="0"/>
              <a:t>verhaal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4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4653"/>
          </a:xfrm>
        </p:spPr>
        <p:txBody>
          <a:bodyPr/>
          <a:lstStyle/>
          <a:p>
            <a:r>
              <a:rPr lang="en-US" dirty="0" err="1" smtClean="0"/>
              <a:t>Algemene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7350"/>
            <a:ext cx="8915400" cy="4253872"/>
          </a:xfrm>
        </p:spPr>
        <p:txBody>
          <a:bodyPr/>
          <a:lstStyle/>
          <a:p>
            <a:r>
              <a:rPr lang="en-US" dirty="0" err="1" smtClean="0"/>
              <a:t>Fictie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Non-</a:t>
            </a:r>
            <a:r>
              <a:rPr lang="en-US" dirty="0" err="1" smtClean="0"/>
              <a:t>fictie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dirty="0" err="1" smtClean="0"/>
              <a:t>kunt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</a:t>
            </a:r>
            <a:r>
              <a:rPr lang="en-US" dirty="0" err="1" smtClean="0"/>
              <a:t>onderverdelen</a:t>
            </a:r>
            <a:r>
              <a:rPr lang="en-US" dirty="0" smtClean="0"/>
              <a:t> in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groepen</a:t>
            </a:r>
            <a:r>
              <a:rPr lang="en-US" dirty="0" smtClean="0"/>
              <a:t>, </a:t>
            </a:r>
            <a:r>
              <a:rPr lang="en-US" dirty="0" err="1" smtClean="0"/>
              <a:t>fictie</a:t>
            </a:r>
            <a:r>
              <a:rPr lang="en-US" dirty="0" smtClean="0"/>
              <a:t> – non </a:t>
            </a:r>
            <a:r>
              <a:rPr lang="en-US" dirty="0" err="1" smtClean="0"/>
              <a:t>fictie</a:t>
            </a:r>
            <a:r>
              <a:rPr lang="en-US" dirty="0" smtClean="0"/>
              <a:t>; </a:t>
            </a:r>
            <a:r>
              <a:rPr lang="en-US" dirty="0" err="1" smtClean="0"/>
              <a:t>zakelijke</a:t>
            </a:r>
            <a:r>
              <a:rPr lang="en-US" dirty="0" smtClean="0"/>
              <a:t> – </a:t>
            </a:r>
            <a:r>
              <a:rPr lang="en-US" dirty="0" err="1" smtClean="0"/>
              <a:t>niet-zakelijke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; </a:t>
            </a:r>
            <a:r>
              <a:rPr lang="en-US" dirty="0" err="1" smtClean="0"/>
              <a:t>literatuur</a:t>
            </a:r>
            <a:r>
              <a:rPr lang="en-US" dirty="0" smtClean="0"/>
              <a:t> – </a:t>
            </a:r>
            <a:r>
              <a:rPr lang="en-US" dirty="0" err="1" smtClean="0"/>
              <a:t>lectuur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Non-</a:t>
            </a:r>
            <a:r>
              <a:rPr lang="en-US" dirty="0" err="1" smtClean="0"/>
              <a:t>fictie</a:t>
            </a:r>
            <a:r>
              <a:rPr lang="en-US" dirty="0" smtClean="0"/>
              <a:t>: 	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zakelijke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, die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verzonnen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</a:t>
            </a:r>
            <a:r>
              <a:rPr lang="en-US" dirty="0" err="1" smtClean="0"/>
              <a:t>Recensies</a:t>
            </a:r>
            <a:r>
              <a:rPr lang="en-US" dirty="0" smtClean="0"/>
              <a:t>, 					</a:t>
            </a:r>
            <a:r>
              <a:rPr lang="en-US" dirty="0" err="1" smtClean="0"/>
              <a:t>verslagen</a:t>
            </a:r>
            <a:r>
              <a:rPr lang="en-US" dirty="0" smtClean="0"/>
              <a:t>, </a:t>
            </a:r>
            <a:r>
              <a:rPr lang="en-US" dirty="0" err="1" smtClean="0"/>
              <a:t>brieven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brochures </a:t>
            </a:r>
            <a:r>
              <a:rPr lang="en-US" dirty="0" err="1" smtClean="0"/>
              <a:t>vallen</a:t>
            </a:r>
            <a:r>
              <a:rPr lang="en-US" dirty="0" smtClean="0"/>
              <a:t> </a:t>
            </a:r>
            <a:r>
              <a:rPr lang="en-US" dirty="0" err="1" smtClean="0"/>
              <a:t>bijvoorbeeld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‘non-				</a:t>
            </a:r>
            <a:r>
              <a:rPr lang="en-US" dirty="0" err="1" smtClean="0"/>
              <a:t>fictie</a:t>
            </a:r>
            <a:r>
              <a:rPr lang="en-US" dirty="0" smtClean="0"/>
              <a:t>’.</a:t>
            </a:r>
          </a:p>
          <a:p>
            <a:pPr marL="0" indent="0">
              <a:buNone/>
            </a:pPr>
            <a:r>
              <a:rPr lang="en-US" dirty="0" err="1" smtClean="0"/>
              <a:t>Fictie</a:t>
            </a:r>
            <a:r>
              <a:rPr lang="en-US" dirty="0" smtClean="0"/>
              <a:t>:		</a:t>
            </a:r>
            <a:r>
              <a:rPr lang="en-US" dirty="0" err="1" smtClean="0"/>
              <a:t>verzonnen</a:t>
            </a:r>
            <a:r>
              <a:rPr lang="en-US" dirty="0" smtClean="0"/>
              <a:t> </a:t>
            </a:r>
            <a:r>
              <a:rPr lang="en-US" dirty="0" err="1" smtClean="0"/>
              <a:t>verhalen</a:t>
            </a:r>
            <a:r>
              <a:rPr lang="en-US" dirty="0" smtClean="0"/>
              <a:t>, </a:t>
            </a:r>
            <a:r>
              <a:rPr lang="en-US" dirty="0" err="1" smtClean="0"/>
              <a:t>bijvoorbeeld</a:t>
            </a:r>
            <a:r>
              <a:rPr lang="en-US" dirty="0" smtClean="0"/>
              <a:t> </a:t>
            </a:r>
            <a:r>
              <a:rPr lang="en-US" dirty="0" err="1" smtClean="0"/>
              <a:t>jeugdboeken</a:t>
            </a:r>
            <a:r>
              <a:rPr lang="en-US" dirty="0" smtClean="0"/>
              <a:t>, romans, 						</a:t>
            </a:r>
            <a:r>
              <a:rPr lang="en-US" dirty="0" err="1" smtClean="0"/>
              <a:t>gedichten</a:t>
            </a:r>
            <a:r>
              <a:rPr lang="en-US" dirty="0" smtClean="0"/>
              <a:t>, films, soaps</a:t>
            </a:r>
          </a:p>
          <a:p>
            <a:pPr marL="0" indent="0">
              <a:buNone/>
            </a:pP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fictie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we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onderverdelen</a:t>
            </a:r>
            <a:r>
              <a:rPr lang="en-US" dirty="0" smtClean="0"/>
              <a:t> in </a:t>
            </a:r>
            <a:r>
              <a:rPr lang="en-US" dirty="0" err="1" smtClean="0"/>
              <a:t>literatuur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lectuur</a:t>
            </a:r>
            <a:r>
              <a:rPr lang="en-US" dirty="0" smtClean="0"/>
              <a:t>. Het </a:t>
            </a:r>
            <a:r>
              <a:rPr lang="en-US" dirty="0" err="1" smtClean="0"/>
              <a:t>verschil</a:t>
            </a:r>
            <a:r>
              <a:rPr lang="en-US" dirty="0" smtClean="0"/>
              <a:t> is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lectuur</a:t>
            </a:r>
            <a:r>
              <a:rPr lang="en-US" dirty="0" smtClean="0"/>
              <a:t> </a:t>
            </a:r>
            <a:r>
              <a:rPr lang="en-US" dirty="0" err="1" smtClean="0"/>
              <a:t>vooral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ontspanning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amuseren</a:t>
            </a:r>
            <a:r>
              <a:rPr lang="en-US" dirty="0" smtClean="0"/>
              <a:t>. </a:t>
            </a:r>
            <a:r>
              <a:rPr lang="en-US" dirty="0" err="1" smtClean="0"/>
              <a:t>Literatuur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daarbij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nog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kunstzinnig</a:t>
            </a:r>
            <a:r>
              <a:rPr lang="en-US" dirty="0" smtClean="0"/>
              <a:t>/</a:t>
            </a:r>
            <a:r>
              <a:rPr lang="en-US" dirty="0" err="1" smtClean="0"/>
              <a:t>artistiek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41186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manieren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eindigen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dirty="0" err="1" smtClean="0"/>
              <a:t>einde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 auteur </a:t>
            </a:r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op de </a:t>
            </a:r>
            <a:r>
              <a:rPr lang="en-US" dirty="0" err="1" smtClean="0"/>
              <a:t>vragen</a:t>
            </a:r>
            <a:r>
              <a:rPr lang="en-US" dirty="0" smtClean="0"/>
              <a:t> die </a:t>
            </a:r>
            <a:r>
              <a:rPr lang="en-US" dirty="0" err="1" smtClean="0"/>
              <a:t>gedurende</a:t>
            </a:r>
            <a:r>
              <a:rPr lang="en-US" dirty="0" smtClean="0"/>
              <a:t>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bod </a:t>
            </a:r>
            <a:r>
              <a:rPr lang="en-US" dirty="0" err="1" smtClean="0"/>
              <a:t>komen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zelf</a:t>
            </a:r>
            <a:r>
              <a:rPr lang="en-US" dirty="0" smtClean="0"/>
              <a:t> het </a:t>
            </a:r>
            <a:r>
              <a:rPr lang="en-US" dirty="0" err="1" smtClean="0"/>
              <a:t>einde</a:t>
            </a:r>
            <a:r>
              <a:rPr lang="en-US" dirty="0" smtClean="0"/>
              <a:t> </a:t>
            </a:r>
            <a:r>
              <a:rPr lang="en-US" dirty="0" err="1" smtClean="0"/>
              <a:t>bedenken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Gesloten</a:t>
            </a:r>
            <a:r>
              <a:rPr lang="en-US" dirty="0" smtClean="0"/>
              <a:t> </a:t>
            </a:r>
            <a:r>
              <a:rPr lang="en-US" dirty="0" err="1" smtClean="0"/>
              <a:t>Einde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De auteur </a:t>
            </a:r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op de </a:t>
            </a:r>
            <a:r>
              <a:rPr lang="en-US" dirty="0" err="1" smtClean="0"/>
              <a:t>vragen</a:t>
            </a:r>
            <a:r>
              <a:rPr lang="en-US" dirty="0" smtClean="0"/>
              <a:t> die </a:t>
            </a:r>
            <a:r>
              <a:rPr lang="en-US" dirty="0" err="1" smtClean="0"/>
              <a:t>gedurende</a:t>
            </a:r>
            <a:r>
              <a:rPr lang="en-US" dirty="0" smtClean="0"/>
              <a:t>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bod </a:t>
            </a:r>
            <a:r>
              <a:rPr lang="en-US" dirty="0" err="1" smtClean="0"/>
              <a:t>komen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weet</a:t>
            </a:r>
            <a:r>
              <a:rPr lang="en-US" dirty="0" smtClean="0"/>
              <a:t> hoe 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afloopt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is het </a:t>
            </a:r>
            <a:r>
              <a:rPr lang="en-US" dirty="0" err="1" smtClean="0"/>
              <a:t>verschil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Roman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Novelle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3935" y="1905000"/>
            <a:ext cx="3992732" cy="576262"/>
          </a:xfrm>
        </p:spPr>
        <p:txBody>
          <a:bodyPr/>
          <a:lstStyle/>
          <a:p>
            <a:r>
              <a:rPr lang="en-US" dirty="0" err="1" smtClean="0"/>
              <a:t>Novelle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hoofdpersoon</a:t>
            </a:r>
            <a:r>
              <a:rPr lang="en-US" dirty="0" smtClean="0"/>
              <a:t> </a:t>
            </a:r>
            <a:r>
              <a:rPr lang="en-US" dirty="0" err="1" smtClean="0"/>
              <a:t>bevindt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‘</a:t>
            </a:r>
            <a:r>
              <a:rPr lang="en-US" dirty="0" err="1" smtClean="0"/>
              <a:t>probleem</a:t>
            </a:r>
            <a:r>
              <a:rPr lang="en-US" dirty="0" smtClean="0"/>
              <a:t>’</a:t>
            </a:r>
          </a:p>
          <a:p>
            <a:r>
              <a:rPr lang="nl-NL" dirty="0" smtClean="0"/>
              <a:t>enkelvoudige </a:t>
            </a:r>
            <a:r>
              <a:rPr lang="nl-NL" dirty="0"/>
              <a:t>intrige, d.w.z. de hoofdpersoon wordt ons getoond in een bepaald conflict met hetzij een of meer andere personen, hetzij </a:t>
            </a:r>
            <a:r>
              <a:rPr lang="nl-NL" dirty="0" smtClean="0"/>
              <a:t>bepaalde </a:t>
            </a:r>
            <a:r>
              <a:rPr lang="nl-NL" dirty="0"/>
              <a:t>omstandigheden</a:t>
            </a:r>
            <a:r>
              <a:rPr lang="nl-NL" dirty="0" smtClean="0"/>
              <a:t>.</a:t>
            </a:r>
          </a:p>
          <a:p>
            <a:r>
              <a:rPr lang="nl-NL" dirty="0"/>
              <a:t> De hoofdfiguren uit de novelle zijn gegeven grootheden, </a:t>
            </a:r>
            <a:r>
              <a:rPr lang="nl-NL" dirty="0" smtClean="0"/>
              <a:t>karakter-ontwikkeling </a:t>
            </a:r>
            <a:r>
              <a:rPr lang="nl-NL" dirty="0"/>
              <a:t>is er gewoonlijk niet, </a:t>
            </a:r>
            <a:endParaRPr lang="nl-NL" dirty="0" smtClean="0"/>
          </a:p>
          <a:p>
            <a:r>
              <a:rPr lang="nl-NL" dirty="0" smtClean="0"/>
              <a:t>Een beperkt aantal personages</a:t>
            </a:r>
          </a:p>
          <a:p>
            <a:r>
              <a:rPr lang="nl-NL" dirty="0" smtClean="0"/>
              <a:t>Beperkt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66957" y="1969475"/>
            <a:ext cx="4338673" cy="576262"/>
          </a:xfrm>
        </p:spPr>
        <p:txBody>
          <a:bodyPr/>
          <a:lstStyle/>
          <a:p>
            <a:r>
              <a:rPr lang="en-US" dirty="0" smtClean="0"/>
              <a:t>Roman: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hoofdpersoon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</a:t>
            </a:r>
            <a:r>
              <a:rPr lang="en-US" dirty="0" err="1" smtClean="0"/>
              <a:t>langzaam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‘</a:t>
            </a:r>
            <a:r>
              <a:rPr lang="en-US" dirty="0" err="1" smtClean="0"/>
              <a:t>conflictsituatie</a:t>
            </a:r>
            <a:r>
              <a:rPr lang="en-US" dirty="0" smtClean="0"/>
              <a:t> </a:t>
            </a:r>
            <a:r>
              <a:rPr lang="en-US" dirty="0" err="1" smtClean="0"/>
              <a:t>terecht</a:t>
            </a:r>
            <a:r>
              <a:rPr lang="en-US" dirty="0" smtClean="0"/>
              <a:t>’</a:t>
            </a:r>
          </a:p>
          <a:p>
            <a:r>
              <a:rPr lang="nl-NL" dirty="0" smtClean="0"/>
              <a:t>samengestelde </a:t>
            </a:r>
            <a:r>
              <a:rPr lang="nl-NL" dirty="0"/>
              <a:t>intrige: er is niet één conflict, doch er zijn er meer, conflicten niet alleen tussen de hoofdpersoon en zijn tegenspeler, doch ook tussen diverse figuren van het tweede plan</a:t>
            </a:r>
            <a:r>
              <a:rPr lang="nl-NL" dirty="0" smtClean="0"/>
              <a:t>.</a:t>
            </a:r>
          </a:p>
          <a:p>
            <a:r>
              <a:rPr lang="nl-NL" dirty="0" smtClean="0"/>
              <a:t>Hoofdfiguren ontwikkelen zich; soms </a:t>
            </a:r>
            <a:r>
              <a:rPr lang="nl-NL" dirty="0"/>
              <a:t>is juist die </a:t>
            </a:r>
            <a:r>
              <a:rPr lang="nl-NL" dirty="0" smtClean="0"/>
              <a:t>karakterontwik-keling </a:t>
            </a:r>
            <a:r>
              <a:rPr lang="nl-NL" dirty="0"/>
              <a:t>het thema</a:t>
            </a:r>
            <a:r>
              <a:rPr lang="nl-NL" dirty="0" smtClean="0"/>
              <a:t>.</a:t>
            </a:r>
          </a:p>
          <a:p>
            <a:r>
              <a:rPr lang="nl-NL" dirty="0" smtClean="0"/>
              <a:t>Meerdere personages</a:t>
            </a:r>
            <a:endParaRPr lang="en-US" dirty="0"/>
          </a:p>
          <a:p>
            <a:r>
              <a:rPr lang="en-US" dirty="0" err="1" smtClean="0"/>
              <a:t>uitgebreider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Kenmerken</a:t>
            </a:r>
            <a:r>
              <a:rPr lang="en-US" dirty="0" smtClean="0"/>
              <a:t> </a:t>
            </a:r>
            <a:r>
              <a:rPr lang="en-US" dirty="0" err="1" smtClean="0"/>
              <a:t>Literatuur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5963" y="1357313"/>
            <a:ext cx="9518649" cy="5314949"/>
          </a:xfrm>
        </p:spPr>
        <p:txBody>
          <a:bodyPr>
            <a:normAutofit/>
          </a:bodyPr>
          <a:lstStyle/>
          <a:p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amuserend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endParaRPr lang="en-US" dirty="0" smtClean="0"/>
          </a:p>
          <a:p>
            <a:r>
              <a:rPr lang="en-US" dirty="0" err="1" smtClean="0"/>
              <a:t>Erkenning</a:t>
            </a:r>
            <a:r>
              <a:rPr lang="en-US" dirty="0" smtClean="0"/>
              <a:t> door </a:t>
            </a:r>
            <a:r>
              <a:rPr lang="en-US" dirty="0" err="1" smtClean="0"/>
              <a:t>literaire</a:t>
            </a:r>
            <a:r>
              <a:rPr lang="en-US" dirty="0" smtClean="0"/>
              <a:t> </a:t>
            </a:r>
            <a:r>
              <a:rPr lang="en-US" dirty="0" err="1" smtClean="0"/>
              <a:t>recensenten</a:t>
            </a:r>
            <a:r>
              <a:rPr lang="en-US" dirty="0" smtClean="0"/>
              <a:t> of </a:t>
            </a:r>
            <a:r>
              <a:rPr lang="en-US" dirty="0" err="1" smtClean="0"/>
              <a:t>leden</a:t>
            </a:r>
            <a:r>
              <a:rPr lang="en-US" dirty="0" smtClean="0"/>
              <a:t> van </a:t>
            </a:r>
            <a:r>
              <a:rPr lang="en-US" dirty="0" err="1" smtClean="0"/>
              <a:t>vakjury’s</a:t>
            </a:r>
            <a:endParaRPr lang="en-US" dirty="0" smtClean="0"/>
          </a:p>
          <a:p>
            <a:r>
              <a:rPr lang="en-US" dirty="0" err="1" smtClean="0"/>
              <a:t>Origineel</a:t>
            </a:r>
            <a:r>
              <a:rPr lang="en-US" dirty="0" smtClean="0"/>
              <a:t> product</a:t>
            </a:r>
          </a:p>
          <a:p>
            <a:r>
              <a:rPr lang="en-US" dirty="0" err="1" smtClean="0"/>
              <a:t>Hoge</a:t>
            </a:r>
            <a:r>
              <a:rPr lang="en-US" dirty="0" smtClean="0"/>
              <a:t> </a:t>
            </a:r>
            <a:r>
              <a:rPr lang="en-US" dirty="0" err="1" smtClean="0"/>
              <a:t>kwaliteit</a:t>
            </a:r>
            <a:r>
              <a:rPr lang="en-US" dirty="0" smtClean="0"/>
              <a:t> van de </a:t>
            </a:r>
            <a:r>
              <a:rPr lang="en-US" dirty="0" err="1" smtClean="0"/>
              <a:t>tekst</a:t>
            </a:r>
            <a:r>
              <a:rPr lang="en-US" dirty="0" smtClean="0"/>
              <a:t> door:</a:t>
            </a:r>
          </a:p>
          <a:p>
            <a:pPr lvl="1"/>
            <a:r>
              <a:rPr lang="en-US" dirty="0" err="1" smtClean="0"/>
              <a:t>Gevarieerd</a:t>
            </a:r>
            <a:r>
              <a:rPr lang="en-US" dirty="0" smtClean="0"/>
              <a:t> </a:t>
            </a:r>
            <a:r>
              <a:rPr lang="en-US" dirty="0" err="1" smtClean="0"/>
              <a:t>taalgebruik</a:t>
            </a:r>
            <a:endParaRPr lang="en-US" dirty="0" smtClean="0"/>
          </a:p>
          <a:p>
            <a:pPr lvl="1"/>
            <a:r>
              <a:rPr lang="en-US" dirty="0" err="1" smtClean="0"/>
              <a:t>Psychologische</a:t>
            </a:r>
            <a:r>
              <a:rPr lang="en-US" dirty="0" smtClean="0"/>
              <a:t> </a:t>
            </a:r>
            <a:r>
              <a:rPr lang="en-US" dirty="0" err="1" smtClean="0"/>
              <a:t>diepgang</a:t>
            </a:r>
            <a:r>
              <a:rPr lang="en-US" dirty="0" smtClean="0"/>
              <a:t> van de </a:t>
            </a:r>
            <a:r>
              <a:rPr lang="en-US" dirty="0" err="1" smtClean="0"/>
              <a:t>verhaalfiguren</a:t>
            </a:r>
            <a:endParaRPr lang="en-US" dirty="0" smtClean="0"/>
          </a:p>
          <a:p>
            <a:pPr lvl="1"/>
            <a:r>
              <a:rPr lang="en-US" dirty="0" smtClean="0"/>
              <a:t>Meer </a:t>
            </a:r>
            <a:r>
              <a:rPr lang="en-US" dirty="0" err="1" smtClean="0"/>
              <a:t>betekenislagen</a:t>
            </a:r>
            <a:r>
              <a:rPr lang="en-US" dirty="0" smtClean="0"/>
              <a:t>/</a:t>
            </a:r>
            <a:r>
              <a:rPr lang="en-US" dirty="0" err="1" smtClean="0"/>
              <a:t>dubbele</a:t>
            </a:r>
            <a:r>
              <a:rPr lang="en-US" dirty="0" smtClean="0"/>
              <a:t> </a:t>
            </a:r>
            <a:r>
              <a:rPr lang="en-US" dirty="0" err="1" smtClean="0"/>
              <a:t>bodems</a:t>
            </a:r>
            <a:r>
              <a:rPr lang="en-US" dirty="0" smtClean="0"/>
              <a:t>/</a:t>
            </a:r>
            <a:r>
              <a:rPr lang="en-US" dirty="0" err="1" smtClean="0"/>
              <a:t>verborgen</a:t>
            </a:r>
            <a:r>
              <a:rPr lang="en-US" dirty="0" smtClean="0"/>
              <a:t> </a:t>
            </a:r>
            <a:r>
              <a:rPr lang="en-US" dirty="0" err="1" smtClean="0"/>
              <a:t>boodschappen</a:t>
            </a:r>
            <a:endParaRPr lang="en-US" dirty="0" smtClean="0"/>
          </a:p>
          <a:p>
            <a:pPr lvl="1"/>
            <a:r>
              <a:rPr lang="en-US" dirty="0" err="1" smtClean="0"/>
              <a:t>Boeiende</a:t>
            </a:r>
            <a:r>
              <a:rPr lang="en-US" dirty="0" smtClean="0"/>
              <a:t> </a:t>
            </a:r>
            <a:r>
              <a:rPr lang="en-US" dirty="0" err="1" smtClean="0"/>
              <a:t>verhaalstructuur</a:t>
            </a:r>
            <a:endParaRPr lang="en-US" dirty="0" smtClean="0"/>
          </a:p>
          <a:p>
            <a:pPr lvl="1"/>
            <a:r>
              <a:rPr lang="en-US" dirty="0" err="1" smtClean="0"/>
              <a:t>Aansprekende</a:t>
            </a:r>
            <a:r>
              <a:rPr lang="en-US" dirty="0" smtClean="0"/>
              <a:t> </a:t>
            </a:r>
            <a:r>
              <a:rPr lang="en-US" dirty="0" err="1" smtClean="0"/>
              <a:t>thematiek</a:t>
            </a:r>
            <a:endParaRPr lang="en-US" dirty="0" smtClean="0"/>
          </a:p>
          <a:p>
            <a:pPr lvl="1"/>
            <a:r>
              <a:rPr lang="en-US" dirty="0" err="1" smtClean="0"/>
              <a:t>Onvoorspelbaarheid</a:t>
            </a:r>
            <a:r>
              <a:rPr lang="en-US" dirty="0" smtClean="0"/>
              <a:t> </a:t>
            </a:r>
            <a:r>
              <a:rPr lang="en-US" dirty="0" err="1" smtClean="0"/>
              <a:t>hoofdpersonen</a:t>
            </a:r>
            <a:r>
              <a:rPr lang="en-US" dirty="0" smtClean="0"/>
              <a:t> (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vaste</a:t>
            </a:r>
            <a:r>
              <a:rPr lang="en-US" dirty="0" smtClean="0"/>
              <a:t> </a:t>
            </a:r>
            <a:r>
              <a:rPr lang="en-US" dirty="0" err="1" smtClean="0"/>
              <a:t>rolpatronen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Heldere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consistente</a:t>
            </a:r>
            <a:r>
              <a:rPr lang="en-US" dirty="0" smtClean="0"/>
              <a:t> </a:t>
            </a:r>
            <a:r>
              <a:rPr lang="en-US" dirty="0" err="1" smtClean="0"/>
              <a:t>stijl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3203"/>
          </a:xfrm>
        </p:spPr>
        <p:txBody>
          <a:bodyPr/>
          <a:lstStyle/>
          <a:p>
            <a:r>
              <a:rPr lang="en-US" dirty="0" err="1" smtClean="0"/>
              <a:t>Fictie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werkelijkheid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57313"/>
            <a:ext cx="8915400" cy="455390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Fictionele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verwijzen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of </a:t>
            </a:r>
            <a:r>
              <a:rPr lang="en-US" dirty="0" err="1" smtClean="0"/>
              <a:t>gebaseerd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op de </a:t>
            </a:r>
            <a:r>
              <a:rPr lang="en-US" dirty="0" err="1" smtClean="0"/>
              <a:t>werkelijkheid</a:t>
            </a:r>
            <a:r>
              <a:rPr lang="en-US" dirty="0" smtClean="0"/>
              <a:t>. De </a:t>
            </a:r>
            <a:r>
              <a:rPr lang="en-US" dirty="0" err="1" smtClean="0"/>
              <a:t>schrijver</a:t>
            </a:r>
            <a:r>
              <a:rPr lang="en-US" dirty="0" smtClean="0"/>
              <a:t> is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gebonden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die </a:t>
            </a:r>
            <a:r>
              <a:rPr lang="en-US" dirty="0" err="1" smtClean="0"/>
              <a:t>werkelijkheid</a:t>
            </a:r>
            <a:r>
              <a:rPr lang="en-US" dirty="0" smtClean="0"/>
              <a:t>,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schrijft</a:t>
            </a:r>
            <a:r>
              <a:rPr lang="en-US" dirty="0" smtClean="0"/>
              <a:t> </a:t>
            </a:r>
            <a:r>
              <a:rPr lang="en-US" dirty="0" err="1" smtClean="0"/>
              <a:t>fictie</a:t>
            </a:r>
            <a:r>
              <a:rPr lang="en-US" dirty="0" smtClean="0"/>
              <a:t>.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zaken</a:t>
            </a:r>
            <a:r>
              <a:rPr lang="en-US" dirty="0" smtClean="0"/>
              <a:t> </a:t>
            </a:r>
            <a:r>
              <a:rPr lang="en-US" dirty="0" err="1" smtClean="0"/>
              <a:t>weglaten</a:t>
            </a:r>
            <a:r>
              <a:rPr lang="en-US" dirty="0" smtClean="0"/>
              <a:t> of </a:t>
            </a:r>
            <a:r>
              <a:rPr lang="en-US" dirty="0" err="1" smtClean="0"/>
              <a:t>toevoegen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In het process van </a:t>
            </a:r>
            <a:r>
              <a:rPr lang="en-US" dirty="0" err="1" smtClean="0"/>
              <a:t>schrijven</a:t>
            </a:r>
            <a:r>
              <a:rPr lang="en-US" dirty="0" smtClean="0"/>
              <a:t> tot </a:t>
            </a:r>
            <a:r>
              <a:rPr lang="en-US" dirty="0" err="1" smtClean="0"/>
              <a:t>lezen</a:t>
            </a:r>
            <a:r>
              <a:rPr lang="en-US" dirty="0" smtClean="0"/>
              <a:t> kun je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vormen</a:t>
            </a:r>
            <a:r>
              <a:rPr lang="en-US" dirty="0" smtClean="0"/>
              <a:t> van </a:t>
            </a:r>
            <a:r>
              <a:rPr lang="en-US" dirty="0" err="1" smtClean="0"/>
              <a:t>werkelijkheid</a:t>
            </a:r>
            <a:r>
              <a:rPr lang="en-US" dirty="0" smtClean="0"/>
              <a:t> </a:t>
            </a:r>
            <a:r>
              <a:rPr lang="en-US" dirty="0" err="1" smtClean="0"/>
              <a:t>onderscheiden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werkelijkheid</a:t>
            </a:r>
            <a:r>
              <a:rPr lang="en-US" dirty="0" smtClean="0"/>
              <a:t>:		De </a:t>
            </a:r>
            <a:r>
              <a:rPr lang="en-US" dirty="0" err="1" smtClean="0"/>
              <a:t>feitelijke</a:t>
            </a:r>
            <a:r>
              <a:rPr lang="en-US" dirty="0" smtClean="0"/>
              <a:t> </a:t>
            </a:r>
            <a:r>
              <a:rPr lang="en-US" dirty="0" err="1" smtClean="0"/>
              <a:t>werkelijkheid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werkeljkheid</a:t>
            </a:r>
            <a:r>
              <a:rPr lang="en-US" dirty="0" smtClean="0"/>
              <a:t>:	De </a:t>
            </a:r>
            <a:r>
              <a:rPr lang="en-US" dirty="0" err="1" smtClean="0"/>
              <a:t>werkelijkheid</a:t>
            </a:r>
            <a:r>
              <a:rPr lang="en-US" dirty="0" smtClean="0"/>
              <a:t> van de </a:t>
            </a:r>
            <a:r>
              <a:rPr lang="en-US" dirty="0" err="1" smtClean="0"/>
              <a:t>schrijver</a:t>
            </a:r>
            <a:r>
              <a:rPr lang="en-US" dirty="0" smtClean="0"/>
              <a:t>. </a:t>
            </a:r>
            <a:r>
              <a:rPr lang="en-US" dirty="0" err="1" smtClean="0"/>
              <a:t>Hij</a:t>
            </a:r>
            <a:r>
              <a:rPr lang="en-US" dirty="0" smtClean="0"/>
              <a:t> interpreter 								de </a:t>
            </a:r>
            <a:r>
              <a:rPr lang="en-US" dirty="0" err="1" smtClean="0"/>
              <a:t>feitelijke</a:t>
            </a:r>
            <a:r>
              <a:rPr lang="en-US" dirty="0" smtClean="0"/>
              <a:t> </a:t>
            </a:r>
            <a:r>
              <a:rPr lang="en-US" dirty="0" err="1" smtClean="0"/>
              <a:t>werkelijkheid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visie</a:t>
            </a:r>
            <a:r>
              <a:rPr lang="en-US" dirty="0" smtClean="0"/>
              <a:t> op. 								</a:t>
            </a:r>
            <a:r>
              <a:rPr lang="en-US" dirty="0" err="1" smtClean="0"/>
              <a:t>Hoeveel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visie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laat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</a:t>
            </a:r>
            <a:r>
              <a:rPr lang="en-US" dirty="0" err="1" smtClean="0"/>
              <a:t>hangt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 van de 								</a:t>
            </a:r>
            <a:r>
              <a:rPr lang="en-US" dirty="0" err="1" smtClean="0"/>
              <a:t>tekstvorm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het </a:t>
            </a:r>
            <a:r>
              <a:rPr lang="en-US" dirty="0" err="1" smtClean="0"/>
              <a:t>onderwerp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werkelijkheid</a:t>
            </a:r>
            <a:r>
              <a:rPr lang="en-US" dirty="0" smtClean="0"/>
              <a:t>:		De </a:t>
            </a:r>
            <a:r>
              <a:rPr lang="en-US" dirty="0" err="1" smtClean="0"/>
              <a:t>werkelijkheid</a:t>
            </a:r>
            <a:r>
              <a:rPr lang="en-US" dirty="0" smtClean="0"/>
              <a:t> van de </a:t>
            </a:r>
            <a:r>
              <a:rPr lang="en-US" dirty="0" err="1" smtClean="0"/>
              <a:t>lezer</a:t>
            </a:r>
            <a:r>
              <a:rPr lang="en-US" dirty="0" smtClean="0"/>
              <a:t>. De </a:t>
            </a:r>
            <a:r>
              <a:rPr lang="en-US" dirty="0" err="1" smtClean="0"/>
              <a:t>lezer</a:t>
            </a:r>
            <a:r>
              <a:rPr lang="en-US" dirty="0" smtClean="0"/>
              <a:t> interpreter 							het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creëert</a:t>
            </a:r>
            <a:r>
              <a:rPr lang="en-US" dirty="0" smtClean="0"/>
              <a:t> zo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werkelijkheid</a:t>
            </a:r>
            <a:r>
              <a:rPr lang="en-US" dirty="0" smtClean="0"/>
              <a:t> 								</a:t>
            </a:r>
            <a:r>
              <a:rPr lang="en-US" dirty="0" err="1" smtClean="0"/>
              <a:t>waarbij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put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levenservaring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6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8928"/>
          </a:xfrm>
        </p:spPr>
        <p:txBody>
          <a:bodyPr/>
          <a:lstStyle/>
          <a:p>
            <a:r>
              <a:rPr lang="en-US" dirty="0" err="1" smtClean="0"/>
              <a:t>Literatuur</a:t>
            </a:r>
            <a:r>
              <a:rPr lang="en-US" dirty="0" smtClean="0"/>
              <a:t> </a:t>
            </a:r>
            <a:r>
              <a:rPr lang="en-US" dirty="0" err="1" smtClean="0"/>
              <a:t>beoordelen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43038"/>
            <a:ext cx="8915400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beoordelen</a:t>
            </a:r>
            <a:r>
              <a:rPr lang="en-US" dirty="0" smtClean="0"/>
              <a:t> van </a:t>
            </a:r>
            <a:r>
              <a:rPr lang="en-US" dirty="0" err="1" smtClean="0"/>
              <a:t>literatuur</a:t>
            </a:r>
            <a:r>
              <a:rPr lang="en-US" dirty="0" smtClean="0"/>
              <a:t>, kun je </a:t>
            </a:r>
            <a:r>
              <a:rPr lang="en-US" dirty="0" err="1" smtClean="0"/>
              <a:t>uitgaan</a:t>
            </a:r>
            <a:r>
              <a:rPr lang="en-US" dirty="0" smtClean="0"/>
              <a:t> van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invalshoeken</a:t>
            </a:r>
            <a:r>
              <a:rPr lang="en-US" dirty="0" smtClean="0"/>
              <a:t>. </a:t>
            </a:r>
            <a:r>
              <a:rPr lang="en-US" dirty="0" err="1" smtClean="0"/>
              <a:t>Bijvoorbeeld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Esthetisch</a:t>
            </a:r>
            <a:r>
              <a:rPr lang="en-US" dirty="0" smtClean="0"/>
              <a:t>:	Is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mooi</a:t>
            </a:r>
            <a:r>
              <a:rPr lang="en-US" dirty="0" smtClean="0"/>
              <a:t>, </a:t>
            </a:r>
            <a:r>
              <a:rPr lang="en-US" dirty="0" err="1" smtClean="0"/>
              <a:t>lelijk</a:t>
            </a:r>
            <a:r>
              <a:rPr lang="en-US" dirty="0" smtClean="0"/>
              <a:t>, </a:t>
            </a:r>
            <a:r>
              <a:rPr lang="en-US" dirty="0" err="1" smtClean="0"/>
              <a:t>verrassend</a:t>
            </a:r>
            <a:r>
              <a:rPr lang="en-US" dirty="0" smtClean="0"/>
              <a:t>, </a:t>
            </a:r>
            <a:r>
              <a:rPr lang="en-US" dirty="0" err="1" smtClean="0"/>
              <a:t>origineel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Moreel</a:t>
            </a:r>
            <a:r>
              <a:rPr lang="en-US" dirty="0" smtClean="0"/>
              <a:t>:		</a:t>
            </a:r>
            <a:r>
              <a:rPr lang="en-US" dirty="0" err="1" smtClean="0"/>
              <a:t>Handelen</a:t>
            </a:r>
            <a:r>
              <a:rPr lang="en-US" dirty="0" smtClean="0"/>
              <a:t> de </a:t>
            </a:r>
            <a:r>
              <a:rPr lang="en-US" dirty="0" err="1" smtClean="0"/>
              <a:t>verhaalfiguren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of </a:t>
            </a:r>
            <a:r>
              <a:rPr lang="en-US" dirty="0" err="1" smtClean="0"/>
              <a:t>slecht</a:t>
            </a:r>
            <a:r>
              <a:rPr lang="en-US" dirty="0" smtClean="0"/>
              <a:t>? Welk </a:t>
            </a:r>
            <a:r>
              <a:rPr lang="en-US" dirty="0" err="1" smtClean="0"/>
              <a:t>standpunt</a:t>
            </a:r>
            <a:r>
              <a:rPr lang="en-US" dirty="0" smtClean="0"/>
              <a:t> 					</a:t>
            </a:r>
            <a:r>
              <a:rPr lang="en-US" dirty="0" err="1" smtClean="0"/>
              <a:t>heeft</a:t>
            </a:r>
            <a:r>
              <a:rPr lang="en-US" dirty="0" smtClean="0"/>
              <a:t> de </a:t>
            </a:r>
            <a:r>
              <a:rPr lang="en-US" dirty="0" err="1" smtClean="0"/>
              <a:t>schrijver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Structureel</a:t>
            </a:r>
            <a:r>
              <a:rPr lang="en-US" dirty="0" smtClean="0"/>
              <a:t>:	zit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in </a:t>
            </a:r>
            <a:r>
              <a:rPr lang="en-US" dirty="0" err="1" smtClean="0"/>
              <a:t>elkaar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Literair-historisch</a:t>
            </a:r>
            <a:r>
              <a:rPr lang="en-US" dirty="0" smtClean="0"/>
              <a:t>:	</a:t>
            </a:r>
            <a:r>
              <a:rPr lang="en-US" dirty="0" err="1" smtClean="0"/>
              <a:t>Vindt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aansluiting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traditie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Emotioneel</a:t>
            </a:r>
            <a:r>
              <a:rPr lang="en-US" dirty="0" smtClean="0"/>
              <a:t>:	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gevoelens</a:t>
            </a:r>
            <a:r>
              <a:rPr lang="en-US" dirty="0" smtClean="0"/>
              <a:t> </a:t>
            </a:r>
            <a:r>
              <a:rPr lang="en-US" dirty="0" err="1" smtClean="0"/>
              <a:t>roept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 op?</a:t>
            </a:r>
          </a:p>
          <a:p>
            <a:r>
              <a:rPr lang="en-US" dirty="0" err="1" smtClean="0"/>
              <a:t>Realistisch</a:t>
            </a:r>
            <a:r>
              <a:rPr lang="en-US" dirty="0" smtClean="0"/>
              <a:t>:	</a:t>
            </a:r>
            <a:r>
              <a:rPr lang="en-US" dirty="0" err="1" smtClean="0"/>
              <a:t>Geeft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realistisch</a:t>
            </a:r>
            <a:r>
              <a:rPr lang="en-US" dirty="0" smtClean="0"/>
              <a:t> </a:t>
            </a:r>
            <a:r>
              <a:rPr lang="en-US" dirty="0" err="1" smtClean="0"/>
              <a:t>beeld</a:t>
            </a:r>
            <a:r>
              <a:rPr lang="en-US" dirty="0" smtClean="0"/>
              <a:t> van de </a:t>
            </a:r>
            <a:r>
              <a:rPr lang="en-US" dirty="0" err="1" smtClean="0"/>
              <a:t>feitelijke</a:t>
            </a:r>
            <a:r>
              <a:rPr lang="en-US" dirty="0" smtClean="0"/>
              <a:t> </a:t>
            </a:r>
            <a:r>
              <a:rPr lang="en-US" dirty="0" err="1" smtClean="0"/>
              <a:t>wereld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Intentioneel</a:t>
            </a:r>
            <a:r>
              <a:rPr lang="en-US" dirty="0" smtClean="0"/>
              <a:t>:	Is de </a:t>
            </a:r>
            <a:r>
              <a:rPr lang="en-US" dirty="0" err="1" smtClean="0"/>
              <a:t>boodschap</a:t>
            </a:r>
            <a:r>
              <a:rPr lang="en-US" dirty="0" smtClean="0"/>
              <a:t> van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Stilistisch</a:t>
            </a:r>
            <a:r>
              <a:rPr lang="en-US" dirty="0" smtClean="0"/>
              <a:t>:		Hoe is de </a:t>
            </a:r>
            <a:r>
              <a:rPr lang="en-US" dirty="0" err="1" smtClean="0"/>
              <a:t>stijl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formulering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62270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bedoeld</a:t>
            </a:r>
            <a:r>
              <a:rPr lang="en-US" dirty="0" smtClean="0"/>
              <a:t> met het </a:t>
            </a:r>
            <a:r>
              <a:rPr lang="en-US" dirty="0" err="1" smtClean="0"/>
              <a:t>thema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boek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Het </a:t>
            </a:r>
            <a:r>
              <a:rPr lang="en-US" sz="3200" dirty="0" err="1" smtClean="0"/>
              <a:t>thema</a:t>
            </a:r>
            <a:r>
              <a:rPr lang="en-US" sz="3200" dirty="0" smtClean="0"/>
              <a:t> is het </a:t>
            </a:r>
            <a:r>
              <a:rPr lang="en-US" sz="3200" dirty="0" err="1" smtClean="0"/>
              <a:t>grondmotief</a:t>
            </a:r>
            <a:endParaRPr lang="en-US" sz="3200" dirty="0" smtClean="0"/>
          </a:p>
          <a:p>
            <a:r>
              <a:rPr lang="en-US" sz="3200" dirty="0" smtClean="0"/>
              <a:t>De </a:t>
            </a:r>
            <a:r>
              <a:rPr lang="en-US" sz="3200" dirty="0" err="1" smtClean="0"/>
              <a:t>kortste</a:t>
            </a:r>
            <a:r>
              <a:rPr lang="en-US" sz="3200" dirty="0" smtClean="0"/>
              <a:t> </a:t>
            </a:r>
            <a:r>
              <a:rPr lang="en-US" sz="3200" dirty="0" err="1" smtClean="0"/>
              <a:t>aanduiding</a:t>
            </a:r>
            <a:r>
              <a:rPr lang="en-US" sz="3200" dirty="0" smtClean="0"/>
              <a:t> van het </a:t>
            </a:r>
            <a:r>
              <a:rPr lang="en-US" sz="3200" dirty="0" err="1" smtClean="0"/>
              <a:t>centrale</a:t>
            </a:r>
            <a:r>
              <a:rPr lang="en-US" sz="3200" dirty="0" smtClean="0"/>
              <a:t> </a:t>
            </a:r>
            <a:r>
              <a:rPr lang="en-US" sz="3200" dirty="0" err="1" smtClean="0"/>
              <a:t>probleem</a:t>
            </a:r>
            <a:r>
              <a:rPr lang="en-US" sz="3200" dirty="0" smtClean="0"/>
              <a:t> </a:t>
            </a:r>
            <a:r>
              <a:rPr lang="en-US" sz="3200" dirty="0" err="1" smtClean="0"/>
              <a:t>waar</a:t>
            </a:r>
            <a:r>
              <a:rPr lang="en-US" sz="3200" dirty="0" smtClean="0"/>
              <a:t> het </a:t>
            </a:r>
            <a:r>
              <a:rPr lang="en-US" sz="3200" dirty="0" err="1" smtClean="0"/>
              <a:t>verhaal</a:t>
            </a:r>
            <a:r>
              <a:rPr lang="en-US" sz="3200" dirty="0" smtClean="0"/>
              <a:t> over </a:t>
            </a:r>
            <a:r>
              <a:rPr lang="en-US" sz="3200" dirty="0" err="1" smtClean="0"/>
              <a:t>gaat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56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motieven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682" y="2385517"/>
            <a:ext cx="3992732" cy="576262"/>
          </a:xfrm>
        </p:spPr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Abstracte</a:t>
            </a:r>
            <a:r>
              <a:rPr lang="en-US" dirty="0" smtClean="0"/>
              <a:t> </a:t>
            </a:r>
            <a:r>
              <a:rPr lang="en-US" dirty="0" err="1" smtClean="0"/>
              <a:t>motieven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8682" y="2992403"/>
            <a:ext cx="4342893" cy="3354060"/>
          </a:xfrm>
        </p:spPr>
        <p:txBody>
          <a:bodyPr/>
          <a:lstStyle/>
          <a:p>
            <a:r>
              <a:rPr lang="en-US" sz="2400" dirty="0" err="1" smtClean="0"/>
              <a:t>Abstacte</a:t>
            </a:r>
            <a:r>
              <a:rPr lang="en-US" sz="2400" dirty="0" smtClean="0"/>
              <a:t> </a:t>
            </a:r>
            <a:r>
              <a:rPr lang="en-US" sz="2400" dirty="0" err="1" smtClean="0"/>
              <a:t>ongrijpbare</a:t>
            </a:r>
            <a:r>
              <a:rPr lang="en-US" sz="2400" dirty="0" smtClean="0"/>
              <a:t> </a:t>
            </a:r>
            <a:r>
              <a:rPr lang="en-US" sz="2400" dirty="0" err="1" smtClean="0"/>
              <a:t>begrippen</a:t>
            </a:r>
            <a:endParaRPr lang="en-US" sz="2400" dirty="0" smtClean="0"/>
          </a:p>
          <a:p>
            <a:r>
              <a:rPr lang="en-US" sz="2400" dirty="0" err="1" smtClean="0"/>
              <a:t>Bijvoorbeeld</a:t>
            </a:r>
            <a:r>
              <a:rPr lang="en-US" sz="2400" dirty="0" smtClean="0"/>
              <a:t>: </a:t>
            </a:r>
            <a:r>
              <a:rPr lang="en-US" sz="2400" dirty="0" err="1" smtClean="0"/>
              <a:t>onmacht</a:t>
            </a:r>
            <a:r>
              <a:rPr lang="en-US" sz="2400" dirty="0" smtClean="0"/>
              <a:t>, </a:t>
            </a:r>
            <a:r>
              <a:rPr lang="en-US" sz="2400" dirty="0" err="1" smtClean="0"/>
              <a:t>liefde</a:t>
            </a:r>
            <a:r>
              <a:rPr lang="en-US" sz="2400" dirty="0" smtClean="0"/>
              <a:t>, </a:t>
            </a:r>
            <a:r>
              <a:rPr lang="en-US" sz="2400" dirty="0" err="1" smtClean="0"/>
              <a:t>eenzaamheid</a:t>
            </a:r>
            <a:r>
              <a:rPr lang="en-US" sz="2400" dirty="0" smtClean="0"/>
              <a:t>, </a:t>
            </a:r>
            <a:r>
              <a:rPr lang="en-US" sz="2400" dirty="0" err="1" smtClean="0"/>
              <a:t>oorlog</a:t>
            </a:r>
            <a:r>
              <a:rPr lang="en-US" sz="2400" dirty="0" smtClean="0"/>
              <a:t>, </a:t>
            </a:r>
            <a:r>
              <a:rPr lang="en-US" sz="2400" dirty="0" err="1" smtClean="0"/>
              <a:t>dood</a:t>
            </a:r>
            <a:r>
              <a:rPr lang="en-US" sz="2400" dirty="0" smtClean="0"/>
              <a:t>, lot, </a:t>
            </a:r>
            <a:r>
              <a:rPr lang="en-US" sz="2400" dirty="0" err="1" smtClean="0"/>
              <a:t>toeval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15125" y="2314918"/>
            <a:ext cx="3999001" cy="576262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Leidmotieven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15125" y="2992402"/>
            <a:ext cx="4789486" cy="3465547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Terugkerende</a:t>
            </a:r>
            <a:r>
              <a:rPr lang="en-US" sz="2400" dirty="0" smtClean="0"/>
              <a:t> </a:t>
            </a:r>
            <a:r>
              <a:rPr lang="en-US" sz="2400" dirty="0" err="1" smtClean="0"/>
              <a:t>tastbare</a:t>
            </a:r>
            <a:r>
              <a:rPr lang="en-US" sz="2400" dirty="0" smtClean="0"/>
              <a:t> </a:t>
            </a:r>
            <a:r>
              <a:rPr lang="en-US" sz="2400" dirty="0" err="1" smtClean="0"/>
              <a:t>zaken</a:t>
            </a:r>
            <a:r>
              <a:rPr lang="en-US" sz="2400" dirty="0" smtClean="0"/>
              <a:t> met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symbolische</a:t>
            </a:r>
            <a:r>
              <a:rPr lang="en-US" sz="2400" dirty="0" smtClean="0"/>
              <a:t> </a:t>
            </a:r>
            <a:r>
              <a:rPr lang="en-US" sz="2400" dirty="0" err="1" smtClean="0"/>
              <a:t>betekenis</a:t>
            </a:r>
            <a:endParaRPr lang="en-US" sz="2400" dirty="0" smtClean="0"/>
          </a:p>
          <a:p>
            <a:r>
              <a:rPr lang="en-US" sz="2400" dirty="0" err="1" smtClean="0"/>
              <a:t>Bijvoorbeeld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dobbelsteen</a:t>
            </a:r>
            <a:r>
              <a:rPr lang="en-US" sz="2400" dirty="0" smtClean="0"/>
              <a:t> = </a:t>
            </a:r>
            <a:r>
              <a:rPr lang="en-US" sz="2400" dirty="0" err="1" smtClean="0"/>
              <a:t>toeval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roos</a:t>
            </a:r>
            <a:r>
              <a:rPr lang="en-US" sz="2400" dirty="0" smtClean="0"/>
              <a:t> = </a:t>
            </a:r>
            <a:r>
              <a:rPr lang="en-US" sz="2400" dirty="0" err="1" smtClean="0"/>
              <a:t>liefde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water = </a:t>
            </a:r>
            <a:r>
              <a:rPr lang="en-US" sz="2400" dirty="0" err="1" smtClean="0"/>
              <a:t>leven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boom = </a:t>
            </a:r>
            <a:r>
              <a:rPr lang="en-US" sz="2400" dirty="0" err="1" smtClean="0"/>
              <a:t>leven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46601" y="1382699"/>
            <a:ext cx="9409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Motieven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zijn</a:t>
            </a:r>
            <a:r>
              <a:rPr lang="en-US" sz="2400" b="1" dirty="0" smtClean="0"/>
              <a:t> steeds </a:t>
            </a:r>
            <a:r>
              <a:rPr lang="en-US" sz="2400" b="1" dirty="0" err="1" smtClean="0"/>
              <a:t>terugkerende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elementen</a:t>
            </a:r>
            <a:r>
              <a:rPr lang="en-US" sz="2400" b="1" dirty="0" smtClean="0"/>
              <a:t> in </a:t>
            </a:r>
            <a:r>
              <a:rPr lang="en-US" sz="2400" b="1" dirty="0" err="1" smtClean="0"/>
              <a:t>een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verhaal</a:t>
            </a:r>
            <a:r>
              <a:rPr lang="en-US" sz="2400" b="1" dirty="0" smtClean="0"/>
              <a:t>  </a:t>
            </a:r>
          </a:p>
          <a:p>
            <a:r>
              <a:rPr lang="en-US" sz="2400" b="1" dirty="0" err="1" smtClean="0"/>
              <a:t>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zijn</a:t>
            </a:r>
            <a:r>
              <a:rPr lang="en-US" sz="2400" b="1" dirty="0" smtClean="0"/>
              <a:t> twee </a:t>
            </a:r>
            <a:r>
              <a:rPr lang="en-US" sz="2400" b="1" dirty="0" err="1" smtClean="0"/>
              <a:t>soorten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motieven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6103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 </a:t>
            </a:r>
            <a:r>
              <a:rPr lang="en-US" dirty="0" err="1" smtClean="0"/>
              <a:t>vind</a:t>
            </a:r>
            <a:r>
              <a:rPr lang="en-US" dirty="0" smtClean="0"/>
              <a:t> je het </a:t>
            </a:r>
            <a:r>
              <a:rPr lang="en-US" dirty="0" err="1" smtClean="0"/>
              <a:t>thema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Door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letten</a:t>
            </a:r>
            <a:r>
              <a:rPr lang="en-US" dirty="0" smtClean="0"/>
              <a:t> op:</a:t>
            </a:r>
          </a:p>
          <a:p>
            <a:pPr lvl="1"/>
            <a:r>
              <a:rPr lang="en-US" sz="1800" dirty="0" smtClean="0"/>
              <a:t>A. de </a:t>
            </a:r>
            <a:r>
              <a:rPr lang="en-US" sz="1800" dirty="0" err="1" smtClean="0"/>
              <a:t>motieven</a:t>
            </a:r>
            <a:endParaRPr lang="en-US" sz="1800" dirty="0" smtClean="0"/>
          </a:p>
          <a:p>
            <a:pPr lvl="1"/>
            <a:r>
              <a:rPr lang="en-US" sz="1800" dirty="0" smtClean="0"/>
              <a:t>B. de </a:t>
            </a:r>
            <a:r>
              <a:rPr lang="en-US" sz="1800" dirty="0" err="1" smtClean="0"/>
              <a:t>titel</a:t>
            </a:r>
            <a:r>
              <a:rPr lang="en-US" sz="1800" dirty="0" smtClean="0"/>
              <a:t> – </a:t>
            </a:r>
            <a:r>
              <a:rPr lang="en-US" sz="1800" dirty="0" err="1" smtClean="0"/>
              <a:t>deze</a:t>
            </a:r>
            <a:r>
              <a:rPr lang="en-US" sz="1800" dirty="0" smtClean="0"/>
              <a:t> </a:t>
            </a:r>
            <a:r>
              <a:rPr lang="en-US" sz="1800" dirty="0" err="1" smtClean="0"/>
              <a:t>zegt</a:t>
            </a:r>
            <a:r>
              <a:rPr lang="en-US" sz="1800" dirty="0" smtClean="0"/>
              <a:t> </a:t>
            </a:r>
            <a:r>
              <a:rPr lang="en-US" sz="1800" dirty="0" err="1" smtClean="0"/>
              <a:t>vaak</a:t>
            </a:r>
            <a:r>
              <a:rPr lang="en-US" sz="1800" dirty="0" smtClean="0"/>
              <a:t> </a:t>
            </a:r>
            <a:r>
              <a:rPr lang="en-US" sz="1800" dirty="0" err="1" smtClean="0"/>
              <a:t>waar</a:t>
            </a:r>
            <a:r>
              <a:rPr lang="en-US" sz="1800" dirty="0" smtClean="0"/>
              <a:t> het </a:t>
            </a:r>
            <a:r>
              <a:rPr lang="en-US" sz="1800" dirty="0" err="1" smtClean="0"/>
              <a:t>boek</a:t>
            </a:r>
            <a:r>
              <a:rPr lang="en-US" sz="1800" dirty="0" smtClean="0"/>
              <a:t> over </a:t>
            </a:r>
            <a:r>
              <a:rPr lang="en-US" sz="1800" dirty="0" err="1" smtClean="0"/>
              <a:t>gaat</a:t>
            </a:r>
            <a:r>
              <a:rPr lang="en-US" sz="1800" dirty="0" smtClean="0"/>
              <a:t>, de </a:t>
            </a:r>
            <a:r>
              <a:rPr lang="en-US" sz="1800" dirty="0" err="1" smtClean="0"/>
              <a:t>meeste</a:t>
            </a:r>
            <a:r>
              <a:rPr lang="en-US" sz="1800" dirty="0" smtClean="0"/>
              <a:t> </a:t>
            </a:r>
            <a:r>
              <a:rPr lang="en-US" sz="1800" dirty="0" err="1" smtClean="0"/>
              <a:t>titels</a:t>
            </a:r>
            <a:r>
              <a:rPr lang="en-US" sz="1800" dirty="0" smtClean="0"/>
              <a:t> </a:t>
            </a:r>
            <a:r>
              <a:rPr lang="en-US" sz="1800" dirty="0" err="1" smtClean="0"/>
              <a:t>hebben</a:t>
            </a:r>
            <a:r>
              <a:rPr lang="en-US" sz="1800" dirty="0" smtClean="0"/>
              <a:t> </a:t>
            </a:r>
            <a:r>
              <a:rPr lang="en-US" sz="1800" dirty="0" err="1" smtClean="0"/>
              <a:t>zowel</a:t>
            </a:r>
            <a:r>
              <a:rPr lang="en-US" sz="1800" dirty="0" smtClean="0"/>
              <a:t> </a:t>
            </a: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letterlijke</a:t>
            </a:r>
            <a:r>
              <a:rPr lang="en-US" sz="1800" dirty="0" smtClean="0"/>
              <a:t> </a:t>
            </a:r>
            <a:r>
              <a:rPr lang="en-US" sz="1800" dirty="0" err="1" smtClean="0"/>
              <a:t>als</a:t>
            </a:r>
            <a:r>
              <a:rPr lang="en-US" sz="1800" dirty="0" smtClean="0"/>
              <a:t> </a:t>
            </a:r>
            <a:r>
              <a:rPr lang="en-US" sz="1800" dirty="0" err="1" smtClean="0"/>
              <a:t>figuurlijke</a:t>
            </a:r>
            <a:r>
              <a:rPr lang="en-US" sz="1800" dirty="0" smtClean="0"/>
              <a:t> </a:t>
            </a:r>
            <a:r>
              <a:rPr lang="en-US" sz="1800" dirty="0" err="1" smtClean="0"/>
              <a:t>betekenis</a:t>
            </a:r>
            <a:endParaRPr lang="en-US" sz="1800" dirty="0" smtClean="0"/>
          </a:p>
          <a:p>
            <a:pPr lvl="1"/>
            <a:r>
              <a:rPr lang="en-US" sz="1800" dirty="0" smtClean="0"/>
              <a:t>C. Het motto</a:t>
            </a:r>
          </a:p>
          <a:p>
            <a:pPr marL="457200" lvl="1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een</a:t>
            </a:r>
            <a:r>
              <a:rPr lang="en-US" sz="1800" dirty="0" smtClean="0"/>
              <a:t> motto is </a:t>
            </a: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citaat</a:t>
            </a:r>
            <a:r>
              <a:rPr lang="en-US" sz="1800" dirty="0" smtClean="0"/>
              <a:t> of </a:t>
            </a:r>
            <a:r>
              <a:rPr lang="en-US" sz="1800" dirty="0" err="1" smtClean="0"/>
              <a:t>tekstfragment</a:t>
            </a:r>
            <a:r>
              <a:rPr lang="en-US" sz="1800" dirty="0" smtClean="0"/>
              <a:t> van </a:t>
            </a:r>
            <a:r>
              <a:rPr lang="en-US" sz="1800" dirty="0" err="1" smtClean="0"/>
              <a:t>een</a:t>
            </a:r>
            <a:r>
              <a:rPr lang="en-US" sz="1800" dirty="0" smtClean="0"/>
              <a:t> </a:t>
            </a:r>
            <a:r>
              <a:rPr lang="en-US" sz="1800" dirty="0" err="1" smtClean="0"/>
              <a:t>gedicht</a:t>
            </a:r>
            <a:r>
              <a:rPr lang="en-US" sz="1800" dirty="0" smtClean="0"/>
              <a:t> of lied 		</a:t>
            </a:r>
            <a:r>
              <a:rPr lang="en-US" sz="1800" dirty="0" err="1" smtClean="0"/>
              <a:t>dat</a:t>
            </a:r>
            <a:r>
              <a:rPr lang="en-US" sz="1800" dirty="0" smtClean="0"/>
              <a:t> 	</a:t>
            </a:r>
            <a:r>
              <a:rPr lang="en-US" sz="1800" dirty="0" err="1" smtClean="0"/>
              <a:t>voorin</a:t>
            </a:r>
            <a:r>
              <a:rPr lang="en-US" sz="1800" dirty="0" smtClean="0"/>
              <a:t> het </a:t>
            </a:r>
            <a:r>
              <a:rPr lang="en-US" sz="1800" dirty="0" err="1" smtClean="0"/>
              <a:t>boek</a:t>
            </a:r>
            <a:r>
              <a:rPr lang="en-US" sz="1800" dirty="0" smtClean="0"/>
              <a:t> </a:t>
            </a:r>
            <a:r>
              <a:rPr lang="en-US" sz="1800" dirty="0" err="1" smtClean="0"/>
              <a:t>staat</a:t>
            </a:r>
            <a:r>
              <a:rPr lang="en-US" sz="1800" dirty="0" smtClean="0"/>
              <a:t>. De </a:t>
            </a:r>
            <a:r>
              <a:rPr lang="en-US" sz="1800" dirty="0" err="1" smtClean="0"/>
              <a:t>meeste</a:t>
            </a:r>
            <a:r>
              <a:rPr lang="en-US" sz="1800" dirty="0" smtClean="0"/>
              <a:t> </a:t>
            </a:r>
            <a:r>
              <a:rPr lang="en-US" sz="1800" dirty="0" err="1" smtClean="0"/>
              <a:t>boeken</a:t>
            </a:r>
            <a:r>
              <a:rPr lang="en-US" sz="1800" dirty="0" smtClean="0"/>
              <a:t> </a:t>
            </a:r>
            <a:r>
              <a:rPr lang="en-US" sz="1800" dirty="0" err="1" smtClean="0"/>
              <a:t>hebben</a:t>
            </a:r>
            <a:r>
              <a:rPr lang="en-US" sz="1800" dirty="0" smtClean="0"/>
              <a:t> </a:t>
            </a:r>
            <a:r>
              <a:rPr lang="en-US" sz="1800" dirty="0" err="1" smtClean="0"/>
              <a:t>geen</a:t>
            </a:r>
            <a:r>
              <a:rPr lang="en-US" sz="1800" dirty="0" smtClean="0"/>
              <a:t> 			motto.</a:t>
            </a:r>
          </a:p>
          <a:p>
            <a:pPr marL="457200" lvl="1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kijk</a:t>
            </a:r>
            <a:r>
              <a:rPr lang="en-US" sz="1800" dirty="0" smtClean="0"/>
              <a:t> </a:t>
            </a:r>
            <a:r>
              <a:rPr lang="en-US" sz="1800" dirty="0" err="1" smtClean="0"/>
              <a:t>uit</a:t>
            </a:r>
            <a:r>
              <a:rPr lang="en-US" sz="1800" dirty="0" smtClean="0"/>
              <a:t>! </a:t>
            </a:r>
            <a:r>
              <a:rPr lang="en-US" sz="1800" dirty="0" err="1" smtClean="0"/>
              <a:t>Een</a:t>
            </a:r>
            <a:r>
              <a:rPr lang="en-US" sz="1800" dirty="0" smtClean="0"/>
              <a:t> motto is </a:t>
            </a:r>
            <a:r>
              <a:rPr lang="en-US" sz="1800" dirty="0" err="1" smtClean="0"/>
              <a:t>niet</a:t>
            </a:r>
            <a:r>
              <a:rPr lang="en-US" sz="1800" dirty="0" smtClean="0"/>
              <a:t> </a:t>
            </a:r>
            <a:r>
              <a:rPr lang="en-US" sz="1800" dirty="0" err="1" smtClean="0"/>
              <a:t>hetzelfde</a:t>
            </a:r>
            <a:r>
              <a:rPr lang="en-US" sz="1800" dirty="0" smtClean="0"/>
              <a:t> </a:t>
            </a:r>
            <a:r>
              <a:rPr lang="en-US" sz="1800" dirty="0" err="1" smtClean="0"/>
              <a:t>als</a:t>
            </a:r>
            <a:r>
              <a:rPr lang="en-US" sz="1800" dirty="0" smtClean="0"/>
              <a:t> </a:t>
            </a:r>
            <a:r>
              <a:rPr lang="en-US" sz="1800" dirty="0" err="1" smtClean="0"/>
              <a:t>een</a:t>
            </a:r>
            <a:r>
              <a:rPr lang="en-US" sz="1800" dirty="0" smtClean="0"/>
              <a:t> ‘</a:t>
            </a:r>
            <a:r>
              <a:rPr lang="en-US" sz="1800" dirty="0" err="1" smtClean="0"/>
              <a:t>opdracht</a:t>
            </a:r>
            <a:r>
              <a:rPr lang="en-US" sz="1800" dirty="0" smtClean="0"/>
              <a:t>’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264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382</TotalTime>
  <Words>1786</Words>
  <Application>Microsoft Office PowerPoint</Application>
  <PresentationFormat>Widescreen</PresentationFormat>
  <Paragraphs>272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Century Gothic</vt:lpstr>
      <vt:lpstr>Wingdings 3</vt:lpstr>
      <vt:lpstr>Wisp</vt:lpstr>
      <vt:lpstr>Literatuur</vt:lpstr>
      <vt:lpstr>CP5: Literatuur</vt:lpstr>
      <vt:lpstr>Algemene Kenmerken</vt:lpstr>
      <vt:lpstr>Kenmerken Literatuur:</vt:lpstr>
      <vt:lpstr>Fictie en werkelijkheid</vt:lpstr>
      <vt:lpstr>Literatuur beoordelen</vt:lpstr>
      <vt:lpstr>Wat wordt bedoeld met het thema van een boek?</vt:lpstr>
      <vt:lpstr>Wat zijn motieven?</vt:lpstr>
      <vt:lpstr>Hoe vind je het thema?</vt:lpstr>
      <vt:lpstr>Welke soorten perspectief zijn er?</vt:lpstr>
      <vt:lpstr>Wat wordt verstaan onder Ruimte/Décor?</vt:lpstr>
      <vt:lpstr>Wat is de functie van ruimte in een verhaal?</vt:lpstr>
      <vt:lpstr>Welke vier soorten ruimte/décor zijn er?</vt:lpstr>
      <vt:lpstr>a. De functionele ruimte</vt:lpstr>
      <vt:lpstr>b. De decoratieve ruimte</vt:lpstr>
      <vt:lpstr>c. De begeleidende of karakteristieke ruimte</vt:lpstr>
      <vt:lpstr>d. De contrasterende ruimte</vt:lpstr>
      <vt:lpstr>Waarom is tijd belangrijk in een verhaal?</vt:lpstr>
      <vt:lpstr>Wat is het verschil tussen chronologische tijd en niet-chronologische tijd?</vt:lpstr>
      <vt:lpstr>Wat is een ….</vt:lpstr>
      <vt:lpstr>PowerPoint Presentation</vt:lpstr>
      <vt:lpstr>Nog twee begrippen die met tijd te maken hebben</vt:lpstr>
      <vt:lpstr>Wat zijn personages?</vt:lpstr>
      <vt:lpstr>Verhaalfiguren beoordelen</vt:lpstr>
      <vt:lpstr>Beoordelingswoorden die je kunt gebruiken bij het beschrijven van karakters:</vt:lpstr>
      <vt:lpstr>PowerPoint Presentation</vt:lpstr>
      <vt:lpstr>Waarom zijn personages belangrijk?</vt:lpstr>
      <vt:lpstr>Opbouw/Structuur Hoe is een roman opgebouwd?</vt:lpstr>
      <vt:lpstr>Op welke  manieren kan een roman beginnen?</vt:lpstr>
      <vt:lpstr>Op welke manieren kan een verhaal eindigen?</vt:lpstr>
      <vt:lpstr>Wat is het verschil tussen een Roman en een Novelle?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Literaire Begrippen</dc:title>
  <dc:creator>corei3</dc:creator>
  <cp:lastModifiedBy>corei3</cp:lastModifiedBy>
  <cp:revision>22</cp:revision>
  <dcterms:created xsi:type="dcterms:W3CDTF">2019-04-09T22:31:58Z</dcterms:created>
  <dcterms:modified xsi:type="dcterms:W3CDTF">2020-04-28T23:17:45Z</dcterms:modified>
</cp:coreProperties>
</file>