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75" r:id="rId4"/>
    <p:sldId id="257" r:id="rId5"/>
    <p:sldId id="276" r:id="rId6"/>
    <p:sldId id="258" r:id="rId7"/>
    <p:sldId id="277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79" r:id="rId17"/>
    <p:sldId id="268" r:id="rId18"/>
    <p:sldId id="281" r:id="rId19"/>
    <p:sldId id="269" r:id="rId20"/>
    <p:sldId id="270" r:id="rId21"/>
    <p:sldId id="282" r:id="rId22"/>
    <p:sldId id="283" r:id="rId23"/>
    <p:sldId id="272" r:id="rId24"/>
    <p:sldId id="285" r:id="rId25"/>
    <p:sldId id="286" r:id="rId26"/>
    <p:sldId id="287" r:id="rId27"/>
    <p:sldId id="292" r:id="rId28"/>
    <p:sldId id="288" r:id="rId29"/>
    <p:sldId id="294" r:id="rId30"/>
    <p:sldId id="289" r:id="rId31"/>
    <p:sldId id="295" r:id="rId32"/>
    <p:sldId id="290" r:id="rId33"/>
    <p:sldId id="29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54" d="100"/>
          <a:sy n="54" d="100"/>
        </p:scale>
        <p:origin x="6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86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310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260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227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729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74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749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5549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73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4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9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04145DED-C581-4CAE-AA16-B69FAEEF706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3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Argumenteren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Deel</a:t>
            </a:r>
            <a:r>
              <a:rPr lang="en-US" dirty="0" smtClean="0"/>
              <a:t> 2: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Retorica</a:t>
            </a:r>
            <a:endParaRPr lang="en-US" dirty="0" smtClean="0"/>
          </a:p>
          <a:p>
            <a:r>
              <a:rPr lang="en-US" dirty="0" err="1" smtClean="0"/>
              <a:t>Wanneer</a:t>
            </a:r>
            <a:r>
              <a:rPr lang="en-US" dirty="0" smtClean="0"/>
              <a:t> </a:t>
            </a:r>
            <a:r>
              <a:rPr lang="en-US" dirty="0" err="1" smtClean="0"/>
              <a:t>noemen</a:t>
            </a:r>
            <a:r>
              <a:rPr lang="en-US" dirty="0" smtClean="0"/>
              <a:t> we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redelijk</a:t>
            </a:r>
            <a:r>
              <a:rPr lang="en-US" dirty="0" smtClean="0"/>
              <a:t> of </a:t>
            </a:r>
            <a:r>
              <a:rPr lang="en-US" dirty="0" err="1" smtClean="0"/>
              <a:t>aanvaardbaar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04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exordium,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Voorwaarden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slagen</a:t>
            </a:r>
            <a:r>
              <a:rPr lang="en-US" dirty="0" smtClean="0"/>
              <a:t> van </a:t>
            </a:r>
            <a:r>
              <a:rPr lang="en-US" dirty="0" err="1" smtClean="0"/>
              <a:t>communicatie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aandacht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begrip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welwillenheid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beschreven</a:t>
            </a:r>
            <a:r>
              <a:rPr lang="en-US" dirty="0" smtClean="0"/>
              <a:t> die de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trekken</a:t>
            </a:r>
            <a:r>
              <a:rPr lang="en-US" dirty="0" smtClean="0"/>
              <a:t>. </a:t>
            </a:r>
            <a:r>
              <a:rPr lang="en-US" dirty="0" err="1" smtClean="0"/>
              <a:t>Retorische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ingezet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om het </a:t>
            </a:r>
            <a:r>
              <a:rPr lang="en-US" dirty="0" err="1" smtClean="0"/>
              <a:t>begrip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de </a:t>
            </a:r>
            <a:r>
              <a:rPr lang="en-US" dirty="0" err="1" smtClean="0"/>
              <a:t>welwillenheid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beïnvloeden</a:t>
            </a:r>
            <a:r>
              <a:rPr lang="en-US" dirty="0" smtClean="0"/>
              <a:t>. (</a:t>
            </a:r>
            <a:r>
              <a:rPr lang="en-US" dirty="0" err="1" smtClean="0"/>
              <a:t>zie</a:t>
            </a:r>
            <a:r>
              <a:rPr lang="en-US" dirty="0" smtClean="0"/>
              <a:t> ppt1 over </a:t>
            </a:r>
            <a:r>
              <a:rPr lang="en-US" dirty="0" err="1" smtClean="0"/>
              <a:t>psychologische</a:t>
            </a:r>
            <a:r>
              <a:rPr lang="en-US" dirty="0" smtClean="0"/>
              <a:t> </a:t>
            </a:r>
            <a:r>
              <a:rPr lang="en-US" dirty="0" err="1" smtClean="0"/>
              <a:t>overtui-gingsmiddelen</a:t>
            </a:r>
            <a:r>
              <a:rPr lang="en-US" dirty="0" smtClean="0"/>
              <a:t>. Ethos -&gt; </a:t>
            </a:r>
            <a:r>
              <a:rPr lang="en-US" dirty="0" err="1" smtClean="0"/>
              <a:t>wijzen</a:t>
            </a:r>
            <a:r>
              <a:rPr lang="en-US" dirty="0" smtClean="0"/>
              <a:t> op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r>
              <a:rPr lang="en-US" dirty="0" smtClean="0"/>
              <a:t> van </a:t>
            </a:r>
            <a:r>
              <a:rPr lang="en-US" dirty="0" err="1" smtClean="0"/>
              <a:t>zaken</a:t>
            </a:r>
            <a:r>
              <a:rPr lang="en-US" dirty="0" smtClean="0"/>
              <a:t>, Pathos-&gt; </a:t>
            </a:r>
            <a:r>
              <a:rPr lang="en-US" dirty="0" err="1" smtClean="0"/>
              <a:t>inspelen</a:t>
            </a:r>
            <a:r>
              <a:rPr lang="en-US" dirty="0" smtClean="0"/>
              <a:t> op </a:t>
            </a:r>
            <a:r>
              <a:rPr lang="en-US" dirty="0" err="1" smtClean="0"/>
              <a:t>gevoelens</a:t>
            </a:r>
            <a:r>
              <a:rPr lang="en-US" dirty="0" smtClean="0"/>
              <a:t> van </a:t>
            </a:r>
            <a:r>
              <a:rPr lang="en-US" dirty="0" err="1" smtClean="0"/>
              <a:t>solidariteit</a:t>
            </a:r>
            <a:r>
              <a:rPr lang="en-US" dirty="0" smtClean="0"/>
              <a:t> </a:t>
            </a:r>
            <a:r>
              <a:rPr lang="en-US" dirty="0" err="1" smtClean="0"/>
              <a:t>bv</a:t>
            </a:r>
            <a:r>
              <a:rPr lang="en-US" dirty="0" smtClean="0"/>
              <a:t>, </a:t>
            </a:r>
            <a:r>
              <a:rPr lang="en-US" dirty="0" err="1" smtClean="0"/>
              <a:t>sympathie</a:t>
            </a:r>
            <a:r>
              <a:rPr lang="en-US" dirty="0" smtClean="0"/>
              <a:t> </a:t>
            </a:r>
            <a:r>
              <a:rPr lang="en-US" dirty="0" err="1" smtClean="0"/>
              <a:t>opwekken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Voorwaarde</a:t>
            </a:r>
            <a:r>
              <a:rPr lang="en-US" dirty="0" smtClean="0"/>
              <a:t>: </a:t>
            </a:r>
            <a:r>
              <a:rPr lang="en-US" dirty="0" err="1" smtClean="0"/>
              <a:t>zet</a:t>
            </a:r>
            <a:r>
              <a:rPr lang="en-US" dirty="0" smtClean="0"/>
              <a:t> </a:t>
            </a:r>
            <a:r>
              <a:rPr lang="en-US" dirty="0" err="1" smtClean="0"/>
              <a:t>psychologische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alleen</a:t>
            </a:r>
            <a:r>
              <a:rPr lang="en-US" dirty="0" smtClean="0"/>
              <a:t> in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aanvulling</a:t>
            </a:r>
            <a:r>
              <a:rPr lang="en-US" dirty="0" smtClean="0"/>
              <a:t> op de rationale </a:t>
            </a:r>
            <a:r>
              <a:rPr lang="en-US" dirty="0" err="1" smtClean="0"/>
              <a:t>overtuigingsmiddelen</a:t>
            </a:r>
            <a:r>
              <a:rPr lang="en-US" dirty="0" smtClean="0"/>
              <a:t> (</a:t>
            </a:r>
            <a:r>
              <a:rPr lang="en-US" dirty="0" err="1" smtClean="0"/>
              <a:t>argumenten</a:t>
            </a:r>
            <a:r>
              <a:rPr lang="en-US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7713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Narratio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feitenoverzicht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Functie</a:t>
            </a:r>
            <a:r>
              <a:rPr lang="en-US" dirty="0" smtClean="0"/>
              <a:t>: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informeren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de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beter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volgen</a:t>
            </a:r>
            <a:r>
              <a:rPr lang="en-US" dirty="0" smtClean="0"/>
              <a:t>.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</a:t>
            </a:r>
            <a:r>
              <a:rPr lang="en-US" dirty="0" err="1" smtClean="0"/>
              <a:t>objectief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Voorwaarden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feitenoverzicht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voldoen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Bondigheid</a:t>
            </a:r>
            <a:r>
              <a:rPr lang="en-US" dirty="0" smtClean="0"/>
              <a:t>, </a:t>
            </a:r>
            <a:r>
              <a:rPr lang="en-US" dirty="0" err="1" smtClean="0"/>
              <a:t>zodat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vastgehouden</a:t>
            </a:r>
            <a:endParaRPr lang="en-US" dirty="0"/>
          </a:p>
          <a:p>
            <a:pPr lvl="1"/>
            <a:r>
              <a:rPr lang="en-US" dirty="0" err="1" smtClean="0"/>
              <a:t>Duidelijkheid</a:t>
            </a:r>
            <a:r>
              <a:rPr lang="en-US" dirty="0" smtClean="0"/>
              <a:t>, </a:t>
            </a:r>
            <a:r>
              <a:rPr lang="en-US" dirty="0" err="1" smtClean="0"/>
              <a:t>zodathet</a:t>
            </a:r>
            <a:r>
              <a:rPr lang="en-US" dirty="0" smtClean="0"/>
              <a:t> het </a:t>
            </a:r>
            <a:r>
              <a:rPr lang="en-US" dirty="0" err="1" smtClean="0"/>
              <a:t>begrip</a:t>
            </a:r>
            <a:r>
              <a:rPr lang="en-US" dirty="0" smtClean="0"/>
              <a:t> </a:t>
            </a:r>
            <a:r>
              <a:rPr lang="en-US" dirty="0" err="1" smtClean="0"/>
              <a:t>vergroot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endParaRPr lang="en-US" dirty="0" smtClean="0"/>
          </a:p>
          <a:p>
            <a:pPr lvl="1"/>
            <a:r>
              <a:rPr lang="en-US" dirty="0" err="1" smtClean="0"/>
              <a:t>Aannemelijkheid</a:t>
            </a:r>
            <a:r>
              <a:rPr lang="en-US" dirty="0" smtClean="0"/>
              <a:t>, </a:t>
            </a:r>
            <a:r>
              <a:rPr lang="en-US" dirty="0" err="1" smtClean="0"/>
              <a:t>zodat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welwillend</a:t>
            </a:r>
            <a:r>
              <a:rPr lang="en-US" dirty="0" smtClean="0"/>
              <a:t> is om het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aanvaarden</a:t>
            </a: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046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Partitio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aangekondigde</a:t>
            </a:r>
            <a:r>
              <a:rPr lang="en-US" dirty="0" smtClean="0"/>
              <a:t> </a:t>
            </a:r>
            <a:r>
              <a:rPr lang="en-US" dirty="0" err="1" smtClean="0"/>
              <a:t>indeling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Functie</a:t>
            </a:r>
            <a:r>
              <a:rPr lang="en-US" dirty="0" smtClean="0"/>
              <a:t>: </a:t>
            </a:r>
            <a:r>
              <a:rPr lang="en-US" dirty="0" err="1" smtClean="0"/>
              <a:t>verhelderen</a:t>
            </a:r>
            <a:r>
              <a:rPr lang="en-US" dirty="0" smtClean="0"/>
              <a:t> van de </a:t>
            </a:r>
            <a:r>
              <a:rPr lang="en-US" dirty="0" err="1" smtClean="0"/>
              <a:t>structuur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verhoogt</a:t>
            </a:r>
            <a:r>
              <a:rPr lang="en-US" dirty="0" smtClean="0"/>
              <a:t> de </a:t>
            </a:r>
            <a:r>
              <a:rPr lang="en-US" dirty="0" err="1" smtClean="0"/>
              <a:t>betrokkenheid</a:t>
            </a:r>
            <a:r>
              <a:rPr lang="en-US" dirty="0" smtClean="0"/>
              <a:t> van de </a:t>
            </a:r>
            <a:r>
              <a:rPr lang="en-US" dirty="0" err="1" smtClean="0"/>
              <a:t>hoorder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Dit</a:t>
            </a:r>
            <a:r>
              <a:rPr lang="en-US" dirty="0" smtClean="0"/>
              <a:t> is de </a:t>
            </a:r>
            <a:r>
              <a:rPr lang="en-US" dirty="0" err="1" smtClean="0"/>
              <a:t>inhoudsopgave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partitio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vervangen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goede</a:t>
            </a:r>
            <a:r>
              <a:rPr lang="en-US" dirty="0" smtClean="0"/>
              <a:t> lay-out met </a:t>
            </a:r>
            <a:r>
              <a:rPr lang="en-US" dirty="0" err="1" smtClean="0"/>
              <a:t>informatieve</a:t>
            </a:r>
            <a:r>
              <a:rPr lang="en-US" dirty="0" smtClean="0"/>
              <a:t> kopjes </a:t>
            </a:r>
            <a:r>
              <a:rPr lang="en-US" dirty="0" err="1" smtClean="0"/>
              <a:t>boven</a:t>
            </a:r>
            <a:r>
              <a:rPr lang="en-US" dirty="0" smtClean="0"/>
              <a:t> de </a:t>
            </a:r>
            <a:r>
              <a:rPr lang="en-US" dirty="0" err="1" smtClean="0"/>
              <a:t>tekstdelen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2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Argumentatio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argumentatie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Dit</a:t>
            </a:r>
            <a:r>
              <a:rPr lang="en-US" dirty="0" smtClean="0"/>
              <a:t> is de kern van het </a:t>
            </a:r>
            <a:r>
              <a:rPr lang="en-US" dirty="0" err="1" smtClean="0"/>
              <a:t>betoog</a:t>
            </a:r>
            <a:r>
              <a:rPr lang="en-US" dirty="0" smtClean="0"/>
              <a:t>: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aangedragen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ondersteuning</a:t>
            </a:r>
            <a:r>
              <a:rPr lang="en-US" dirty="0" smtClean="0"/>
              <a:t> van de conclusive. De </a:t>
            </a:r>
            <a:r>
              <a:rPr lang="en-US" dirty="0" err="1" smtClean="0"/>
              <a:t>spreker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</a:t>
            </a:r>
            <a:r>
              <a:rPr lang="en-US" dirty="0" err="1" smtClean="0"/>
              <a:t>bereikt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r>
              <a:rPr lang="en-US" dirty="0" smtClean="0"/>
              <a:t> van de </a:t>
            </a:r>
            <a:r>
              <a:rPr lang="en-US" dirty="0" err="1" smtClean="0"/>
              <a:t>aannemelijkheid</a:t>
            </a:r>
            <a:r>
              <a:rPr lang="en-US" dirty="0" smtClean="0"/>
              <a:t> van de </a:t>
            </a:r>
            <a:r>
              <a:rPr lang="en-US" dirty="0" err="1" smtClean="0"/>
              <a:t>conclusie</a:t>
            </a:r>
            <a:endParaRPr lang="en-US" dirty="0" smtClean="0"/>
          </a:p>
          <a:p>
            <a:r>
              <a:rPr lang="en-US" dirty="0" smtClean="0"/>
              <a:t>In de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aangedragen</a:t>
            </a:r>
            <a:r>
              <a:rPr lang="en-US" dirty="0" smtClean="0"/>
              <a:t> die de </a:t>
            </a:r>
            <a:r>
              <a:rPr lang="en-US" dirty="0" err="1" smtClean="0"/>
              <a:t>conclusie</a:t>
            </a:r>
            <a:r>
              <a:rPr lang="en-US" dirty="0" smtClean="0"/>
              <a:t> </a:t>
            </a:r>
            <a:r>
              <a:rPr lang="en-US" dirty="0" err="1" smtClean="0"/>
              <a:t>rechtvaardigen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tegenargument</a:t>
            </a:r>
            <a:r>
              <a:rPr lang="en-US" dirty="0" smtClean="0"/>
              <a:t> </a:t>
            </a:r>
            <a:r>
              <a:rPr lang="en-US" dirty="0" err="1" smtClean="0"/>
              <a:t>aangevoerd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door de </a:t>
            </a:r>
            <a:r>
              <a:rPr lang="en-US" dirty="0" err="1" smtClean="0"/>
              <a:t>spreker</a:t>
            </a:r>
            <a:r>
              <a:rPr lang="en-US" dirty="0" smtClean="0"/>
              <a:t>/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weerlegd</a:t>
            </a:r>
            <a:r>
              <a:rPr lang="en-US" dirty="0" smtClean="0"/>
              <a:t>. Op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vooruitgelopen</a:t>
            </a:r>
            <a:r>
              <a:rPr lang="en-US" dirty="0" smtClean="0"/>
              <a:t> op de </a:t>
            </a:r>
            <a:r>
              <a:rPr lang="en-US" dirty="0" err="1" smtClean="0"/>
              <a:t>tegenargumenten</a:t>
            </a:r>
            <a:r>
              <a:rPr lang="en-US" dirty="0" smtClean="0"/>
              <a:t> van de </a:t>
            </a:r>
            <a:r>
              <a:rPr lang="en-US" dirty="0" err="1" smtClean="0"/>
              <a:t>tegenstander</a:t>
            </a:r>
            <a:r>
              <a:rPr lang="en-US" dirty="0" smtClean="0"/>
              <a:t>(s). De </a:t>
            </a:r>
            <a:r>
              <a:rPr lang="en-US" dirty="0" err="1" smtClean="0"/>
              <a:t>kritiek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in de </a:t>
            </a:r>
            <a:r>
              <a:rPr lang="en-US" dirty="0" err="1" smtClean="0"/>
              <a:t>kiem</a:t>
            </a:r>
            <a:r>
              <a:rPr lang="en-US" dirty="0" smtClean="0"/>
              <a:t> </a:t>
            </a:r>
            <a:r>
              <a:rPr lang="en-US" dirty="0" err="1" smtClean="0"/>
              <a:t>gesmoord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Ordening</a:t>
            </a:r>
            <a:r>
              <a:rPr lang="en-US" dirty="0" smtClean="0"/>
              <a:t> van de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staat</a:t>
            </a:r>
            <a:r>
              <a:rPr lang="en-US" dirty="0" smtClean="0"/>
              <a:t> </a:t>
            </a:r>
            <a:r>
              <a:rPr lang="en-US" dirty="0" err="1" smtClean="0"/>
              <a:t>vrij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90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</a:t>
            </a:r>
            <a:r>
              <a:rPr lang="en-US" dirty="0" err="1" smtClean="0"/>
              <a:t>Peroratio</a:t>
            </a:r>
            <a:r>
              <a:rPr lang="en-US" dirty="0" smtClean="0"/>
              <a:t> of </a:t>
            </a:r>
            <a:r>
              <a:rPr lang="en-US" dirty="0" err="1" smtClean="0"/>
              <a:t>conclusio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conclusies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nogmaals</a:t>
            </a:r>
            <a:r>
              <a:rPr lang="en-US" dirty="0" smtClean="0"/>
              <a:t> </a:t>
            </a:r>
            <a:r>
              <a:rPr lang="en-US" dirty="0" err="1" smtClean="0"/>
              <a:t>herhaald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nadrukkelijk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voren</a:t>
            </a:r>
            <a:r>
              <a:rPr lang="en-US" dirty="0" smtClean="0"/>
              <a:t> </a:t>
            </a:r>
            <a:r>
              <a:rPr lang="en-US" dirty="0" err="1" smtClean="0"/>
              <a:t>gebracht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vorm</a:t>
            </a:r>
            <a:r>
              <a:rPr lang="en-US" dirty="0" smtClean="0"/>
              <a:t> </a:t>
            </a:r>
            <a:r>
              <a:rPr lang="en-US" dirty="0" err="1" smtClean="0"/>
              <a:t>hiervoor</a:t>
            </a:r>
            <a:r>
              <a:rPr lang="en-US" dirty="0" smtClean="0"/>
              <a:t>: </a:t>
            </a:r>
            <a:r>
              <a:rPr lang="en-US" dirty="0" err="1" smtClean="0"/>
              <a:t>samenvatten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Om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kracht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zetten</a:t>
            </a:r>
            <a:r>
              <a:rPr lang="en-US" dirty="0" smtClean="0"/>
              <a:t>,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ethische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pathetische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gebruiken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overeen</a:t>
            </a:r>
            <a:r>
              <a:rPr lang="en-US" dirty="0" smtClean="0"/>
              <a:t> met de </a:t>
            </a:r>
            <a:r>
              <a:rPr lang="en-US" dirty="0" err="1" smtClean="0"/>
              <a:t>inleiding</a:t>
            </a:r>
            <a:r>
              <a:rPr lang="en-US" dirty="0" smtClean="0"/>
              <a:t>, </a:t>
            </a:r>
            <a:r>
              <a:rPr lang="en-US" dirty="0" err="1" smtClean="0"/>
              <a:t>behalve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hoeft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trekken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4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 smtClean="0"/>
              <a:t>Geef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uitspraak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beschouwd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premise </a:t>
            </a:r>
            <a:r>
              <a:rPr lang="en-US" dirty="0" err="1" smtClean="0"/>
              <a:t>maio</a:t>
            </a:r>
            <a:r>
              <a:rPr lang="en-US" dirty="0" smtClean="0"/>
              <a:t>, de premise minor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conclusive.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Als de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vader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pace maker </a:t>
            </a:r>
            <a:r>
              <a:rPr lang="en-US" dirty="0" err="1" smtClean="0"/>
              <a:t>krijgt</a:t>
            </a:r>
            <a:r>
              <a:rPr lang="en-US" dirty="0" smtClean="0"/>
              <a:t>,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haalt</a:t>
            </a:r>
            <a:r>
              <a:rPr lang="en-US" dirty="0" smtClean="0"/>
              <a:t>.</a:t>
            </a:r>
          </a:p>
          <a:p>
            <a:pPr marL="457200" indent="-457200">
              <a:buAutoNum type="arabicPeriod"/>
            </a:pPr>
            <a:r>
              <a:rPr lang="en-US" dirty="0" smtClean="0"/>
              <a:t>Ik ben bang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vader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genoeg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pace maker </a:t>
            </a:r>
            <a:r>
              <a:rPr lang="en-US" dirty="0" err="1" smtClean="0"/>
              <a:t>krijgt</a:t>
            </a:r>
            <a:r>
              <a:rPr lang="en-US" dirty="0" smtClean="0"/>
              <a:t>.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binnenkort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fatale </a:t>
            </a:r>
            <a:r>
              <a:rPr lang="en-US" dirty="0" err="1" smtClean="0"/>
              <a:t>hartaanval</a:t>
            </a:r>
            <a:r>
              <a:rPr lang="en-US" dirty="0" smtClean="0"/>
              <a:t> </a:t>
            </a:r>
            <a:r>
              <a:rPr lang="en-US" dirty="0" err="1" smtClean="0"/>
              <a:t>krijgen</a:t>
            </a:r>
            <a:r>
              <a:rPr lang="en-US" dirty="0" smtClean="0"/>
              <a:t>,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haalt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72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Als de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vader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pace maker </a:t>
            </a:r>
            <a:r>
              <a:rPr lang="en-US" dirty="0" err="1"/>
              <a:t>krijgt</a:t>
            </a:r>
            <a:r>
              <a:rPr lang="en-US" dirty="0"/>
              <a:t>, is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grote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hij</a:t>
            </a:r>
            <a:r>
              <a:rPr lang="en-US" dirty="0"/>
              <a:t> het </a:t>
            </a:r>
            <a:r>
              <a:rPr lang="en-US" dirty="0" err="1"/>
              <a:t>eind</a:t>
            </a:r>
            <a:r>
              <a:rPr lang="en-US" dirty="0"/>
              <a:t> van het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haalt</a:t>
            </a:r>
            <a:r>
              <a:rPr lang="en-US" dirty="0"/>
              <a:t>.</a:t>
            </a:r>
          </a:p>
          <a:p>
            <a:pPr marL="457200" indent="-457200">
              <a:buAutoNum type="arabicPeriod"/>
            </a:pPr>
            <a:r>
              <a:rPr lang="en-US" dirty="0"/>
              <a:t>Ik ben bang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vader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genoeg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pace maker </a:t>
            </a:r>
            <a:r>
              <a:rPr lang="en-US" dirty="0" err="1"/>
              <a:t>krijgt</a:t>
            </a:r>
            <a:r>
              <a:rPr lang="en-US" dirty="0"/>
              <a:t>.</a:t>
            </a:r>
          </a:p>
          <a:p>
            <a:pPr marL="457200" indent="-457200">
              <a:buAutoNum type="arabicPeriod"/>
            </a:pPr>
            <a:r>
              <a:rPr lang="en-US" dirty="0" err="1"/>
              <a:t>Hij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binnenkort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fatale </a:t>
            </a:r>
            <a:r>
              <a:rPr lang="en-US" dirty="0" err="1"/>
              <a:t>hartaanval</a:t>
            </a:r>
            <a:r>
              <a:rPr lang="en-US" dirty="0"/>
              <a:t> </a:t>
            </a:r>
            <a:r>
              <a:rPr lang="en-US" dirty="0" err="1"/>
              <a:t>krijgen</a:t>
            </a:r>
            <a:r>
              <a:rPr lang="en-US" dirty="0"/>
              <a:t>, </a:t>
            </a:r>
            <a:r>
              <a:rPr lang="en-US" dirty="0" err="1"/>
              <a:t>waardoor</a:t>
            </a:r>
            <a:r>
              <a:rPr lang="en-US" dirty="0"/>
              <a:t> </a:t>
            </a:r>
            <a:r>
              <a:rPr lang="en-US" dirty="0" err="1"/>
              <a:t>hij</a:t>
            </a:r>
            <a:r>
              <a:rPr lang="en-US" dirty="0"/>
              <a:t> het </a:t>
            </a:r>
            <a:r>
              <a:rPr lang="en-US" dirty="0" err="1"/>
              <a:t>eind</a:t>
            </a:r>
            <a:r>
              <a:rPr lang="en-US" dirty="0"/>
              <a:t> van het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haalt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dus</a:t>
            </a:r>
            <a:r>
              <a:rPr lang="en-US" dirty="0" smtClean="0"/>
              <a:t>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148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premise </a:t>
            </a:r>
            <a:r>
              <a:rPr lang="en-US" dirty="0" err="1"/>
              <a:t>maio</a:t>
            </a:r>
            <a:r>
              <a:rPr lang="en-US" dirty="0"/>
              <a:t>, de premise 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conclusive.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Een docent die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houden</a:t>
            </a:r>
            <a:r>
              <a:rPr lang="en-US" dirty="0" smtClean="0"/>
              <a:t> </a:t>
            </a:r>
            <a:r>
              <a:rPr lang="en-US" dirty="0" err="1" smtClean="0"/>
              <a:t>tijdens</a:t>
            </a:r>
            <a:r>
              <a:rPr lang="en-US" dirty="0" smtClean="0"/>
              <a:t> de les, is 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het </a:t>
            </a:r>
            <a:r>
              <a:rPr lang="en-US" dirty="0" err="1" smtClean="0"/>
              <a:t>ontwikkelen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burn-out.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 smtClean="0"/>
              <a:t>Meneer</a:t>
            </a:r>
            <a:r>
              <a:rPr lang="en-US" dirty="0" smtClean="0"/>
              <a:t> Jansen is </a:t>
            </a:r>
            <a:r>
              <a:rPr lang="en-US" dirty="0" err="1" smtClean="0"/>
              <a:t>zo’n</a:t>
            </a:r>
            <a:r>
              <a:rPr lang="en-US" dirty="0" smtClean="0"/>
              <a:t> docent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smtClean="0"/>
              <a:t>Ik ben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bang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meneer</a:t>
            </a:r>
            <a:r>
              <a:rPr lang="en-US" dirty="0" smtClean="0"/>
              <a:t> Jansen in de </a:t>
            </a:r>
            <a:r>
              <a:rPr lang="en-US" dirty="0" err="1" smtClean="0"/>
              <a:t>nabije</a:t>
            </a:r>
            <a:r>
              <a:rPr lang="en-US" dirty="0" smtClean="0"/>
              <a:t> </a:t>
            </a:r>
            <a:r>
              <a:rPr lang="en-US" dirty="0" err="1" smtClean="0"/>
              <a:t>toekomst</a:t>
            </a:r>
            <a:r>
              <a:rPr lang="en-US" dirty="0" smtClean="0"/>
              <a:t> met </a:t>
            </a:r>
            <a:r>
              <a:rPr lang="en-US" dirty="0" err="1" smtClean="0"/>
              <a:t>een</a:t>
            </a:r>
            <a:r>
              <a:rPr lang="en-US" dirty="0" smtClean="0"/>
              <a:t> burn-out </a:t>
            </a:r>
            <a:r>
              <a:rPr lang="en-US" dirty="0" err="1" smtClean="0"/>
              <a:t>thuis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zitten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98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Een docent die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orde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houden</a:t>
            </a:r>
            <a:r>
              <a:rPr lang="en-US" dirty="0"/>
              <a:t> </a:t>
            </a:r>
            <a:r>
              <a:rPr lang="en-US" dirty="0" err="1"/>
              <a:t>tijdens</a:t>
            </a:r>
            <a:r>
              <a:rPr lang="en-US" dirty="0"/>
              <a:t> de les, is 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grote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het </a:t>
            </a:r>
            <a:r>
              <a:rPr lang="en-US" dirty="0" err="1"/>
              <a:t>ontwikkelen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burn-out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Meneer</a:t>
            </a:r>
            <a:r>
              <a:rPr lang="en-US" dirty="0"/>
              <a:t> Jansen is </a:t>
            </a:r>
            <a:r>
              <a:rPr lang="en-US" dirty="0" err="1"/>
              <a:t>zo’n</a:t>
            </a:r>
            <a:r>
              <a:rPr lang="en-US" dirty="0"/>
              <a:t> docent</a:t>
            </a:r>
          </a:p>
          <a:p>
            <a:pPr marL="457200" indent="-457200">
              <a:buAutoNum type="arabicPeriod"/>
            </a:pPr>
            <a:r>
              <a:rPr lang="en-US" dirty="0"/>
              <a:t>Ik ben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bang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meneer</a:t>
            </a:r>
            <a:r>
              <a:rPr lang="en-US" dirty="0"/>
              <a:t> Jansen in de </a:t>
            </a:r>
            <a:r>
              <a:rPr lang="en-US" dirty="0" err="1"/>
              <a:t>nabije</a:t>
            </a:r>
            <a:r>
              <a:rPr lang="en-US" dirty="0"/>
              <a:t> </a:t>
            </a:r>
            <a:r>
              <a:rPr lang="en-US" dirty="0" err="1"/>
              <a:t>toekomst</a:t>
            </a:r>
            <a:r>
              <a:rPr lang="en-US" dirty="0"/>
              <a:t> met </a:t>
            </a:r>
            <a:r>
              <a:rPr lang="en-US" dirty="0" err="1"/>
              <a:t>een</a:t>
            </a:r>
            <a:r>
              <a:rPr lang="en-US" dirty="0"/>
              <a:t> burn-out </a:t>
            </a:r>
            <a:r>
              <a:rPr lang="en-US" dirty="0" err="1"/>
              <a:t>thuis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zitten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dus</a:t>
            </a:r>
            <a:r>
              <a:rPr lang="en-US" dirty="0" smtClean="0"/>
              <a:t>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6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b="1" dirty="0"/>
          </a:p>
          <a:p>
            <a:r>
              <a:rPr lang="en-US" dirty="0" smtClean="0"/>
              <a:t>Hier </a:t>
            </a:r>
            <a:r>
              <a:rPr lang="en-US" dirty="0" err="1" smtClean="0"/>
              <a:t>volgen</a:t>
            </a:r>
            <a:r>
              <a:rPr lang="en-US" dirty="0" smtClean="0"/>
              <a:t> 2 </a:t>
            </a:r>
            <a:r>
              <a:rPr lang="en-US" dirty="0" err="1" smtClean="0"/>
              <a:t>redeneringen</a:t>
            </a:r>
            <a:r>
              <a:rPr lang="en-US" dirty="0" smtClean="0"/>
              <a:t>.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</a:t>
            </a:r>
            <a:r>
              <a:rPr lang="en-US" dirty="0" err="1" smtClean="0"/>
              <a:t>dezelfde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opgebouwd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voorbeeld</a:t>
            </a:r>
            <a:r>
              <a:rPr lang="en-US" dirty="0" smtClean="0"/>
              <a:t> 1, maar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van de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is </a:t>
            </a:r>
            <a:r>
              <a:rPr lang="en-US" dirty="0" err="1" smtClean="0"/>
              <a:t>impliciet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				----------</a:t>
            </a:r>
          </a:p>
          <a:p>
            <a:pPr marL="457200" indent="-457200">
              <a:buAutoNum type="alphaLcPeriod"/>
            </a:pPr>
            <a:r>
              <a:rPr lang="en-US" dirty="0" smtClean="0"/>
              <a:t>Welk </a:t>
            </a:r>
            <a:r>
              <a:rPr lang="en-US" dirty="0" err="1" smtClean="0"/>
              <a:t>deel</a:t>
            </a:r>
            <a:r>
              <a:rPr lang="en-US" dirty="0" smtClean="0"/>
              <a:t> van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ontbreekt</a:t>
            </a:r>
            <a:r>
              <a:rPr lang="en-US" dirty="0" smtClean="0"/>
              <a:t>: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de </a:t>
            </a:r>
            <a:r>
              <a:rPr lang="en-US" dirty="0" err="1" smtClean="0"/>
              <a:t>premisse</a:t>
            </a:r>
            <a:r>
              <a:rPr lang="en-US" dirty="0" smtClean="0"/>
              <a:t> minor of de </a:t>
            </a:r>
            <a:r>
              <a:rPr lang="en-US" dirty="0" err="1" smtClean="0"/>
              <a:t>conclusie</a:t>
            </a:r>
            <a:r>
              <a:rPr lang="en-US" dirty="0" smtClean="0"/>
              <a:t>?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Voeg</a:t>
            </a:r>
            <a:r>
              <a:rPr lang="en-US" dirty="0" smtClean="0"/>
              <a:t> het </a:t>
            </a:r>
            <a:r>
              <a:rPr lang="en-US" dirty="0" err="1" smtClean="0"/>
              <a:t>ontbrekende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toe.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67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Retorica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Wanneer</a:t>
            </a:r>
            <a:r>
              <a:rPr lang="en-US" dirty="0" smtClean="0"/>
              <a:t> </a:t>
            </a:r>
            <a:r>
              <a:rPr lang="en-US" dirty="0" err="1" smtClean="0"/>
              <a:t>noemen</a:t>
            </a:r>
            <a:r>
              <a:rPr lang="en-US" dirty="0" smtClean="0"/>
              <a:t> we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redelijk</a:t>
            </a:r>
            <a:r>
              <a:rPr lang="en-US" dirty="0" smtClean="0"/>
              <a:t> of </a:t>
            </a:r>
            <a:r>
              <a:rPr lang="en-US" dirty="0" err="1" smtClean="0"/>
              <a:t>aanvaardbaar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840" y="609974"/>
            <a:ext cx="3444240" cy="392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16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3.1 </a:t>
            </a:r>
            <a:r>
              <a:rPr lang="en-US" dirty="0" err="1" smtClean="0"/>
              <a:t>en</a:t>
            </a:r>
            <a:r>
              <a:rPr lang="en-US" dirty="0" smtClean="0"/>
              <a:t> 3.2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Als je de hele dag op bed </a:t>
            </a:r>
            <a:r>
              <a:rPr lang="en-US" dirty="0" err="1" smtClean="0"/>
              <a:t>blijft</a:t>
            </a:r>
            <a:r>
              <a:rPr lang="en-US" dirty="0" smtClean="0"/>
              <a:t> </a:t>
            </a:r>
            <a:r>
              <a:rPr lang="en-US" dirty="0" err="1" smtClean="0"/>
              <a:t>liggen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‘s </a:t>
            </a:r>
            <a:r>
              <a:rPr lang="en-US" dirty="0" err="1" smtClean="0"/>
              <a:t>nachts</a:t>
            </a:r>
            <a:r>
              <a:rPr lang="en-US" dirty="0" smtClean="0"/>
              <a:t> tot ‘s </a:t>
            </a:r>
            <a:r>
              <a:rPr lang="en-US" dirty="0" err="1" smtClean="0"/>
              <a:t>morgensvroeg</a:t>
            </a:r>
            <a:r>
              <a:rPr lang="en-US" dirty="0" smtClean="0"/>
              <a:t> </a:t>
            </a:r>
            <a:r>
              <a:rPr lang="en-US" dirty="0" err="1" smtClean="0"/>
              <a:t>blijft</a:t>
            </a:r>
            <a:r>
              <a:rPr lang="en-US" dirty="0" smtClean="0"/>
              <a:t> </a:t>
            </a:r>
            <a:r>
              <a:rPr lang="en-US" dirty="0" err="1" smtClean="0"/>
              <a:t>gamen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err="1" smtClean="0"/>
              <a:t>heb</a:t>
            </a:r>
            <a:r>
              <a:rPr lang="en-US" dirty="0" smtClean="0"/>
              <a:t> je </a:t>
            </a:r>
            <a:r>
              <a:rPr lang="en-US" dirty="0" err="1" smtClean="0"/>
              <a:t>weinig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het </a:t>
            </a:r>
            <a:r>
              <a:rPr lang="en-US" dirty="0" err="1" smtClean="0"/>
              <a:t>vinden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baan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Nico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voorlopig</a:t>
            </a:r>
            <a:r>
              <a:rPr lang="en-US" dirty="0" smtClean="0"/>
              <a:t> </a:t>
            </a:r>
            <a:r>
              <a:rPr lang="en-US" dirty="0" err="1" smtClean="0"/>
              <a:t>werkeloos</a:t>
            </a:r>
            <a:r>
              <a:rPr lang="en-US" dirty="0" smtClean="0"/>
              <a:t> </a:t>
            </a:r>
            <a:r>
              <a:rPr lang="en-US" dirty="0" err="1" smtClean="0"/>
              <a:t>blijven</a:t>
            </a:r>
            <a:r>
              <a:rPr lang="en-US" dirty="0" smtClean="0"/>
              <a:t>,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Mijn </a:t>
            </a:r>
            <a:r>
              <a:rPr lang="en-US" dirty="0" err="1" smtClean="0"/>
              <a:t>dochter</a:t>
            </a:r>
            <a:r>
              <a:rPr lang="en-US" dirty="0" smtClean="0"/>
              <a:t> </a:t>
            </a:r>
            <a:r>
              <a:rPr lang="en-US" dirty="0" err="1" smtClean="0"/>
              <a:t>houdt</a:t>
            </a:r>
            <a:r>
              <a:rPr lang="en-US" dirty="0" smtClean="0"/>
              <a:t> van </a:t>
            </a:r>
            <a:r>
              <a:rPr lang="en-US" dirty="0" err="1" smtClean="0"/>
              <a:t>lezen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 smtClean="0"/>
              <a:t>besteedt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in de </a:t>
            </a:r>
            <a:r>
              <a:rPr lang="en-US" dirty="0" err="1" smtClean="0"/>
              <a:t>bibliotheek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pakt</a:t>
            </a:r>
            <a:r>
              <a:rPr lang="en-US" dirty="0" smtClean="0"/>
              <a:t> </a:t>
            </a:r>
            <a:r>
              <a:rPr lang="en-US" dirty="0" err="1" smtClean="0"/>
              <a:t>ieder</a:t>
            </a:r>
            <a:r>
              <a:rPr lang="en-US" dirty="0" smtClean="0"/>
              <a:t> </a:t>
            </a:r>
            <a:r>
              <a:rPr lang="en-US" dirty="0" err="1" smtClean="0"/>
              <a:t>momentje</a:t>
            </a:r>
            <a:r>
              <a:rPr lang="en-US" dirty="0" smtClean="0"/>
              <a:t> om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lezen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258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3.1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Als </a:t>
            </a:r>
            <a:r>
              <a:rPr lang="en-US" dirty="0"/>
              <a:t>je de hele dag op bed </a:t>
            </a:r>
            <a:r>
              <a:rPr lang="en-US" dirty="0" err="1"/>
              <a:t>blijft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liggen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‘s </a:t>
            </a:r>
            <a:r>
              <a:rPr lang="en-US" dirty="0" err="1"/>
              <a:t>nachts</a:t>
            </a:r>
            <a:r>
              <a:rPr lang="en-US" dirty="0"/>
              <a:t> tot ‘s </a:t>
            </a:r>
            <a:r>
              <a:rPr lang="en-US" dirty="0" err="1"/>
              <a:t>morgensvroeg</a:t>
            </a:r>
            <a:r>
              <a:rPr lang="en-US" dirty="0"/>
              <a:t> </a:t>
            </a:r>
            <a:r>
              <a:rPr lang="en-US" dirty="0" err="1"/>
              <a:t>blijft</a:t>
            </a:r>
            <a:r>
              <a:rPr lang="en-US" dirty="0"/>
              <a:t> </a:t>
            </a:r>
            <a:r>
              <a:rPr lang="en-US" dirty="0" err="1"/>
              <a:t>gamen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je </a:t>
            </a:r>
            <a:r>
              <a:rPr lang="en-US" dirty="0" err="1"/>
              <a:t>weinig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het </a:t>
            </a:r>
            <a:r>
              <a:rPr lang="en-US" dirty="0" err="1"/>
              <a:t>vinden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baan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minor </a:t>
            </a:r>
            <a:r>
              <a:rPr lang="en-US" dirty="0" err="1" smtClean="0"/>
              <a:t>ontbreekt</a:t>
            </a:r>
            <a:r>
              <a:rPr lang="en-US" dirty="0" smtClean="0"/>
              <a:t>, </a:t>
            </a:r>
            <a:r>
              <a:rPr lang="en-US" dirty="0" err="1" smtClean="0"/>
              <a:t>toevoeging</a:t>
            </a:r>
            <a:r>
              <a:rPr lang="en-US" dirty="0" smtClean="0"/>
              <a:t>: </a:t>
            </a:r>
            <a:r>
              <a:rPr lang="en-US" i="1" dirty="0" smtClean="0"/>
              <a:t>Nico </a:t>
            </a:r>
            <a:r>
              <a:rPr lang="en-US" i="1" dirty="0" err="1" smtClean="0"/>
              <a:t>blijft</a:t>
            </a:r>
            <a:r>
              <a:rPr lang="en-US" i="1" dirty="0" smtClean="0"/>
              <a:t> </a:t>
            </a:r>
            <a:r>
              <a:rPr lang="en-US" i="1" dirty="0" err="1" smtClean="0"/>
              <a:t>overdag</a:t>
            </a:r>
            <a:r>
              <a:rPr lang="en-US" i="1" dirty="0" smtClean="0"/>
              <a:t> op bed </a:t>
            </a:r>
            <a:r>
              <a:rPr lang="en-US" i="1" dirty="0" err="1" smtClean="0"/>
              <a:t>liggen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 smtClean="0"/>
              <a:t>gamet</a:t>
            </a:r>
            <a:r>
              <a:rPr lang="en-US" i="1" dirty="0" smtClean="0"/>
              <a:t> ‘s </a:t>
            </a:r>
            <a:r>
              <a:rPr lang="en-US" i="1" dirty="0" err="1" smtClean="0"/>
              <a:t>nachts</a:t>
            </a:r>
            <a:r>
              <a:rPr lang="en-US" i="1" dirty="0" smtClean="0"/>
              <a:t> tot ‘s </a:t>
            </a:r>
            <a:r>
              <a:rPr lang="en-US" i="1" dirty="0" err="1" smtClean="0"/>
              <a:t>morgensvroeg</a:t>
            </a:r>
            <a:r>
              <a:rPr lang="en-US" i="1" dirty="0" smtClean="0"/>
              <a:t>. </a:t>
            </a:r>
            <a:endParaRPr lang="en-US" i="1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Conclusie</a:t>
            </a:r>
            <a:r>
              <a:rPr lang="en-US" dirty="0" smtClean="0"/>
              <a:t>: Nico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voorlopig</a:t>
            </a:r>
            <a:r>
              <a:rPr lang="en-US" dirty="0"/>
              <a:t> </a:t>
            </a:r>
            <a:r>
              <a:rPr lang="en-US" dirty="0" err="1"/>
              <a:t>werkeloos</a:t>
            </a:r>
            <a:r>
              <a:rPr lang="en-US" dirty="0"/>
              <a:t> </a:t>
            </a:r>
            <a:r>
              <a:rPr lang="en-US" dirty="0" err="1"/>
              <a:t>blijven</a:t>
            </a:r>
            <a:r>
              <a:rPr lang="en-US" dirty="0"/>
              <a:t>,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dus</a:t>
            </a:r>
            <a:r>
              <a:rPr lang="en-US" dirty="0" smtClean="0"/>
              <a:t>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00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3.2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</a:t>
            </a:r>
            <a:r>
              <a:rPr lang="en-US" dirty="0" err="1" smtClean="0"/>
              <a:t>ontbreekt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Toevoeging</a:t>
            </a:r>
            <a:r>
              <a:rPr lang="en-US" dirty="0" smtClean="0"/>
              <a:t>: </a:t>
            </a:r>
            <a:r>
              <a:rPr lang="en-US" i="1" dirty="0" err="1" smtClean="0"/>
              <a:t>Mensen</a:t>
            </a:r>
            <a:r>
              <a:rPr lang="en-US" i="1" dirty="0" smtClean="0"/>
              <a:t> die van </a:t>
            </a:r>
            <a:r>
              <a:rPr lang="en-US" i="1" dirty="0" err="1" smtClean="0"/>
              <a:t>lezen</a:t>
            </a:r>
            <a:r>
              <a:rPr lang="en-US" i="1" dirty="0" smtClean="0"/>
              <a:t> </a:t>
            </a:r>
            <a:r>
              <a:rPr lang="en-US" i="1" dirty="0" err="1" smtClean="0"/>
              <a:t>houden</a:t>
            </a:r>
            <a:r>
              <a:rPr lang="en-US" i="1" dirty="0" smtClean="0"/>
              <a:t>, </a:t>
            </a:r>
            <a:r>
              <a:rPr lang="en-US" i="1" dirty="0" err="1" smtClean="0"/>
              <a:t>besteden</a:t>
            </a:r>
            <a:r>
              <a:rPr lang="en-US" i="1" dirty="0" smtClean="0"/>
              <a:t> </a:t>
            </a:r>
            <a:r>
              <a:rPr lang="en-US" i="1" dirty="0" err="1" smtClean="0"/>
              <a:t>veel</a:t>
            </a:r>
            <a:r>
              <a:rPr lang="en-US" i="1" dirty="0" smtClean="0"/>
              <a:t> </a:t>
            </a:r>
            <a:r>
              <a:rPr lang="en-US" i="1" dirty="0" err="1" smtClean="0"/>
              <a:t>tijd</a:t>
            </a:r>
            <a:r>
              <a:rPr lang="en-US" i="1" dirty="0" smtClean="0"/>
              <a:t> in de </a:t>
            </a:r>
            <a:r>
              <a:rPr lang="en-US" i="1" dirty="0" err="1" smtClean="0"/>
              <a:t>bibliotheek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 smtClean="0"/>
              <a:t>pakken</a:t>
            </a:r>
            <a:r>
              <a:rPr lang="en-US" i="1" dirty="0" smtClean="0"/>
              <a:t> </a:t>
            </a:r>
            <a:r>
              <a:rPr lang="en-US" i="1" dirty="0" err="1" smtClean="0"/>
              <a:t>ieder</a:t>
            </a:r>
            <a:r>
              <a:rPr lang="en-US" i="1" dirty="0" smtClean="0"/>
              <a:t> moment om </a:t>
            </a:r>
            <a:r>
              <a:rPr lang="en-US" i="1" dirty="0" err="1" smtClean="0"/>
              <a:t>te</a:t>
            </a:r>
            <a:r>
              <a:rPr lang="en-US" i="1" dirty="0" smtClean="0"/>
              <a:t> </a:t>
            </a:r>
            <a:r>
              <a:rPr lang="en-US" i="1" dirty="0" err="1" smtClean="0"/>
              <a:t>lezen</a:t>
            </a:r>
            <a:r>
              <a:rPr lang="en-US" i="1" dirty="0" smtClean="0"/>
              <a:t>. </a:t>
            </a:r>
            <a:endParaRPr lang="en-US" i="1" dirty="0"/>
          </a:p>
          <a:p>
            <a:pPr marL="457200" indent="-457200"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minor: </a:t>
            </a: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/>
              <a:t>besteedt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in de </a:t>
            </a:r>
            <a:r>
              <a:rPr lang="en-US" dirty="0" err="1"/>
              <a:t>bibliotheek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pakt</a:t>
            </a:r>
            <a:r>
              <a:rPr lang="en-US" dirty="0"/>
              <a:t> </a:t>
            </a:r>
            <a:r>
              <a:rPr lang="en-US" dirty="0" err="1"/>
              <a:t>ieder</a:t>
            </a:r>
            <a:r>
              <a:rPr lang="en-US" dirty="0"/>
              <a:t> </a:t>
            </a:r>
            <a:r>
              <a:rPr lang="en-US" dirty="0" err="1"/>
              <a:t>momentje</a:t>
            </a:r>
            <a:r>
              <a:rPr lang="en-US" dirty="0"/>
              <a:t>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. 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Conclusie</a:t>
            </a:r>
            <a:r>
              <a:rPr lang="en-US" dirty="0" smtClean="0"/>
              <a:t>: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dochter</a:t>
            </a:r>
            <a:r>
              <a:rPr lang="en-US" dirty="0" smtClean="0"/>
              <a:t> </a:t>
            </a:r>
            <a:r>
              <a:rPr lang="en-US" dirty="0" err="1" smtClean="0"/>
              <a:t>houdt</a:t>
            </a:r>
            <a:r>
              <a:rPr lang="en-US" dirty="0" smtClean="0"/>
              <a:t> van </a:t>
            </a:r>
            <a:r>
              <a:rPr lang="en-US" dirty="0" err="1" smtClean="0"/>
              <a:t>lezen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dus</a:t>
            </a:r>
            <a:r>
              <a:rPr lang="en-US" dirty="0" smtClean="0"/>
              <a:t>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vorige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(</a:t>
            </a:r>
            <a:r>
              <a:rPr lang="en-US" dirty="0" err="1" smtClean="0"/>
              <a:t>opdracht</a:t>
            </a:r>
            <a:r>
              <a:rPr lang="en-US" dirty="0" smtClean="0"/>
              <a:t> 1 </a:t>
            </a:r>
            <a:r>
              <a:rPr lang="en-US" dirty="0" err="1" smtClean="0"/>
              <a:t>en</a:t>
            </a:r>
            <a:r>
              <a:rPr lang="en-US" dirty="0" smtClean="0"/>
              <a:t> 2) </a:t>
            </a:r>
            <a:r>
              <a:rPr lang="en-US" dirty="0" err="1" smtClean="0"/>
              <a:t>waren</a:t>
            </a:r>
            <a:r>
              <a:rPr lang="en-US" dirty="0" smtClean="0"/>
              <a:t> </a:t>
            </a:r>
            <a:r>
              <a:rPr lang="en-US" dirty="0" err="1" smtClean="0"/>
              <a:t>opgezet</a:t>
            </a:r>
            <a:r>
              <a:rPr lang="en-US" dirty="0" smtClean="0"/>
              <a:t> </a:t>
            </a:r>
            <a:r>
              <a:rPr lang="en-US" dirty="0" err="1" smtClean="0"/>
              <a:t>volgens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voorbeeld</a:t>
            </a:r>
            <a:r>
              <a:rPr lang="en-US" dirty="0" smtClean="0"/>
              <a:t> 1.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</a:t>
            </a:r>
            <a:r>
              <a:rPr lang="en-US" dirty="0" err="1" smtClean="0"/>
              <a:t>genoemd</a:t>
            </a:r>
            <a:r>
              <a:rPr lang="en-US" dirty="0" smtClean="0"/>
              <a:t> </a:t>
            </a:r>
            <a:r>
              <a:rPr lang="en-US" dirty="0" err="1" smtClean="0"/>
              <a:t>omdat</a:t>
            </a:r>
            <a:r>
              <a:rPr lang="en-US" dirty="0"/>
              <a:t> </a:t>
            </a:r>
            <a:r>
              <a:rPr lang="en-US" dirty="0" err="1" smtClean="0"/>
              <a:t>hiervoor</a:t>
            </a:r>
            <a:r>
              <a:rPr lang="en-US" dirty="0" smtClean="0"/>
              <a:t> </a:t>
            </a:r>
            <a:r>
              <a:rPr lang="en-US" dirty="0" err="1" smtClean="0"/>
              <a:t>geldt</a:t>
            </a:r>
            <a:r>
              <a:rPr lang="en-US" dirty="0" smtClean="0"/>
              <a:t>: </a:t>
            </a:r>
            <a:r>
              <a:rPr lang="en-US" dirty="0" err="1" smtClean="0"/>
              <a:t>als</a:t>
            </a:r>
            <a:r>
              <a:rPr lang="en-US" dirty="0" smtClean="0"/>
              <a:t> we de </a:t>
            </a: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minor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aannemen</a:t>
            </a:r>
            <a:r>
              <a:rPr lang="en-US" dirty="0" smtClean="0"/>
              <a:t>, de </a:t>
            </a:r>
            <a:r>
              <a:rPr lang="en-US" dirty="0" err="1" smtClean="0"/>
              <a:t>conclusie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Hier </a:t>
            </a:r>
            <a:r>
              <a:rPr lang="en-US" dirty="0" err="1" smtClean="0"/>
              <a:t>volgen</a:t>
            </a:r>
            <a:r>
              <a:rPr lang="en-US" dirty="0" smtClean="0"/>
              <a:t> twee </a:t>
            </a:r>
            <a:r>
              <a:rPr lang="en-US" dirty="0" err="1" smtClean="0"/>
              <a:t>redeneringen</a:t>
            </a:r>
            <a:r>
              <a:rPr lang="en-US" dirty="0" smtClean="0"/>
              <a:t> de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opgebouwd</a:t>
            </a:r>
            <a:r>
              <a:rPr lang="en-US" dirty="0" smtClean="0"/>
              <a:t> </a:t>
            </a:r>
            <a:r>
              <a:rPr lang="en-US" dirty="0" err="1" smtClean="0"/>
              <a:t>volgens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schema. </a:t>
            </a:r>
            <a:r>
              <a:rPr lang="en-US" dirty="0" err="1" smtClean="0"/>
              <a:t>Slechts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van de twee </a:t>
            </a:r>
            <a:r>
              <a:rPr lang="en-US" dirty="0" err="1" smtClean="0"/>
              <a:t>redeneringen</a:t>
            </a:r>
            <a:r>
              <a:rPr lang="en-US" dirty="0" smtClean="0"/>
              <a:t> is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				-----------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</a:t>
            </a:r>
          </a:p>
          <a:p>
            <a:pPr marL="457200" indent="-457200">
              <a:buAutoNum type="alphaLcPeriod"/>
            </a:pPr>
            <a:r>
              <a:rPr lang="en-US" dirty="0" smtClean="0"/>
              <a:t>Geef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is.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Motiveer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96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Als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wil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film, </a:t>
            </a:r>
            <a:r>
              <a:rPr lang="en-US" dirty="0" err="1" smtClean="0"/>
              <a:t>koop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VIP-</a:t>
            </a:r>
            <a:r>
              <a:rPr lang="en-US" dirty="0" err="1" smtClean="0"/>
              <a:t>ruimte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heb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VIP-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gekocht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genieten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film, </a:t>
            </a:r>
            <a:r>
              <a:rPr lang="en-US" dirty="0" err="1"/>
              <a:t>koop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VIP-</a:t>
            </a:r>
            <a:r>
              <a:rPr lang="en-US" dirty="0" err="1"/>
              <a:t>ruimte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/>
              <a:t>VIP-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gekocht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</a:t>
            </a:r>
            <a:r>
              <a:rPr lang="en-US" dirty="0"/>
              <a:t>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4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834515"/>
          </a:xfrm>
        </p:spPr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128713"/>
            <a:ext cx="4480560" cy="542925"/>
          </a:xfrm>
        </p:spPr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A = </a:t>
            </a:r>
            <a:r>
              <a:rPr lang="en-US" dirty="0" err="1" smtClean="0"/>
              <a:t>aanvaardbaar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1800225"/>
            <a:ext cx="4480560" cy="252888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Als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wil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film, </a:t>
            </a:r>
            <a:r>
              <a:rPr lang="en-US" dirty="0" err="1" smtClean="0"/>
              <a:t>koop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VIP-</a:t>
            </a:r>
            <a:r>
              <a:rPr lang="en-US" dirty="0" err="1" smtClean="0"/>
              <a:t>ruimte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heb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VIP-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gekocht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128713"/>
            <a:ext cx="4480560" cy="542925"/>
          </a:xfrm>
        </p:spPr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B ≠ </a:t>
            </a:r>
            <a:r>
              <a:rPr lang="en-US" dirty="0" err="1" smtClean="0"/>
              <a:t>aanvaardbaar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1800226"/>
            <a:ext cx="4480560" cy="252888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genieten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film, </a:t>
            </a:r>
            <a:r>
              <a:rPr lang="en-US" dirty="0" err="1"/>
              <a:t>koop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VIP-</a:t>
            </a:r>
            <a:r>
              <a:rPr lang="en-US" dirty="0" err="1"/>
              <a:t>ruimte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/>
              <a:t>VIP-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gekocht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</a:t>
            </a:r>
            <a:r>
              <a:rPr lang="en-US" dirty="0"/>
              <a:t>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61872" y="4457701"/>
            <a:ext cx="95394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Redenering</a:t>
            </a:r>
            <a:r>
              <a:rPr lang="en-US" dirty="0" smtClean="0"/>
              <a:t> A								</a:t>
            </a:r>
            <a:r>
              <a:rPr lang="en-US" dirty="0" err="1" smtClean="0"/>
              <a:t>Redenering</a:t>
            </a:r>
            <a:r>
              <a:rPr lang="en-US" dirty="0" smtClean="0"/>
              <a:t> B</a:t>
            </a:r>
          </a:p>
          <a:p>
            <a:r>
              <a:rPr lang="en-US" dirty="0" smtClean="0"/>
              <a:t>1. p 											1. p </a:t>
            </a:r>
          </a:p>
          <a:p>
            <a:r>
              <a:rPr lang="en-US" dirty="0" smtClean="0"/>
              <a:t>2.         </a:t>
            </a:r>
            <a:r>
              <a:rPr lang="en-US" dirty="0" err="1"/>
              <a:t>d</a:t>
            </a:r>
            <a:r>
              <a:rPr lang="en-US" dirty="0" err="1" smtClean="0"/>
              <a:t>an</a:t>
            </a:r>
            <a:r>
              <a:rPr lang="en-US" dirty="0" smtClean="0"/>
              <a:t>  p								2. 		≠  p</a:t>
            </a:r>
          </a:p>
          <a:p>
            <a:pPr marL="342900" indent="-342900">
              <a:buAutoNum type="arabicPlain" startAt="3"/>
            </a:pPr>
            <a:r>
              <a:rPr lang="en-US" dirty="0" err="1" smtClean="0"/>
              <a:t>dus</a:t>
            </a:r>
            <a:r>
              <a:rPr lang="en-US" dirty="0" smtClean="0"/>
              <a:t> q										3. q </a:t>
            </a:r>
            <a:r>
              <a:rPr lang="en-US" dirty="0" err="1" smtClean="0"/>
              <a:t>geldt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redenering</a:t>
            </a:r>
            <a:r>
              <a:rPr lang="en-US" dirty="0" smtClean="0"/>
              <a:t> B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sprake</a:t>
            </a:r>
            <a:r>
              <a:rPr lang="en-US" dirty="0" smtClean="0"/>
              <a:t> van het argument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geldt</a:t>
            </a:r>
            <a:r>
              <a:rPr lang="en-US" dirty="0" smtClean="0"/>
              <a:t> in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 de </a:t>
            </a:r>
            <a:r>
              <a:rPr lang="en-US" dirty="0" err="1" smtClean="0"/>
              <a:t>premisse</a:t>
            </a:r>
            <a:r>
              <a:rPr lang="en-US" dirty="0" smtClean="0"/>
              <a:t> minor is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. </a:t>
            </a:r>
            <a:r>
              <a:rPr lang="en-US" dirty="0" err="1" smtClean="0"/>
              <a:t>Daarom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de </a:t>
            </a:r>
            <a:r>
              <a:rPr lang="en-US" dirty="0" err="1" smtClean="0"/>
              <a:t>premisses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leiden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aanvaardbare</a:t>
            </a:r>
            <a:r>
              <a:rPr lang="en-US" dirty="0" smtClean="0"/>
              <a:t> </a:t>
            </a:r>
            <a:r>
              <a:rPr lang="en-US" dirty="0" err="1" smtClean="0"/>
              <a:t>conclusie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verworpen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14424" y="4329113"/>
            <a:ext cx="9686925" cy="2285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11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</a:t>
            </a:r>
            <a:r>
              <a:rPr lang="en-US" dirty="0"/>
              <a:t>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/>
              <a:t>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conclusie</a:t>
            </a:r>
            <a:r>
              <a:rPr lang="en-US" dirty="0"/>
              <a:t>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Als je </a:t>
            </a:r>
            <a:r>
              <a:rPr lang="en-US" dirty="0" err="1" smtClean="0"/>
              <a:t>bij</a:t>
            </a:r>
            <a:r>
              <a:rPr lang="en-US" dirty="0" smtClean="0"/>
              <a:t> Superfood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afgeprijsd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ziet</a:t>
            </a:r>
            <a:r>
              <a:rPr lang="en-US" dirty="0" smtClean="0"/>
              <a:t>, mag je </a:t>
            </a:r>
            <a:r>
              <a:rPr lang="en-US" dirty="0" err="1" smtClean="0"/>
              <a:t>aannemen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houdbaarheidsdatum</a:t>
            </a:r>
            <a:r>
              <a:rPr lang="en-US" dirty="0" smtClean="0"/>
              <a:t> op het product </a:t>
            </a:r>
            <a:r>
              <a:rPr lang="en-US" dirty="0" err="1" smtClean="0"/>
              <a:t>bijna</a:t>
            </a:r>
            <a:r>
              <a:rPr lang="en-US" dirty="0" smtClean="0"/>
              <a:t> </a:t>
            </a:r>
            <a:r>
              <a:rPr lang="en-US" dirty="0" err="1" smtClean="0"/>
              <a:t>verlopen</a:t>
            </a:r>
            <a:r>
              <a:rPr lang="en-US" dirty="0" smtClean="0"/>
              <a:t> is.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Ik zag </a:t>
            </a:r>
            <a:r>
              <a:rPr lang="en-US" dirty="0" err="1" smtClean="0"/>
              <a:t>vanmorgen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Superfood 50 % </a:t>
            </a:r>
            <a:r>
              <a:rPr lang="en-US" dirty="0" err="1" smtClean="0"/>
              <a:t>korting</a:t>
            </a:r>
            <a:r>
              <a:rPr lang="en-US" dirty="0" smtClean="0"/>
              <a:t> </a:t>
            </a:r>
            <a:r>
              <a:rPr lang="en-US" dirty="0" err="1" smtClean="0"/>
              <a:t>geeft</a:t>
            </a:r>
            <a:r>
              <a:rPr lang="en-US" dirty="0" smtClean="0"/>
              <a:t> op </a:t>
            </a:r>
            <a:r>
              <a:rPr lang="en-US" dirty="0" err="1" smtClean="0"/>
              <a:t>gevulde</a:t>
            </a:r>
            <a:r>
              <a:rPr lang="en-US" dirty="0" smtClean="0"/>
              <a:t> </a:t>
            </a:r>
            <a:r>
              <a:rPr lang="en-US" dirty="0" err="1" smtClean="0"/>
              <a:t>koeken</a:t>
            </a:r>
            <a:r>
              <a:rPr lang="en-US" dirty="0" smtClean="0"/>
              <a:t> van Jumbo.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koeken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zo </a:t>
            </a:r>
            <a:r>
              <a:rPr lang="en-US" dirty="0" err="1" smtClean="0"/>
              <a:t>lang</a:t>
            </a:r>
            <a:r>
              <a:rPr lang="en-US" dirty="0" smtClean="0"/>
              <a:t> </a:t>
            </a:r>
            <a:r>
              <a:rPr lang="en-US" dirty="0" err="1" smtClean="0"/>
              <a:t>houdbaar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3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</a:t>
            </a:r>
            <a:r>
              <a:rPr lang="en-US" dirty="0"/>
              <a:t>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/>
              <a:t>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conclusie</a:t>
            </a:r>
            <a:r>
              <a:rPr lang="en-US" dirty="0"/>
              <a:t>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regenval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toename</a:t>
            </a:r>
            <a:r>
              <a:rPr lang="en-US" dirty="0" smtClean="0"/>
              <a:t> van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,  wat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leiden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uitbraak</a:t>
            </a:r>
            <a:r>
              <a:rPr lang="en-US" dirty="0" smtClean="0"/>
              <a:t> van het dengue-virus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Het is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verwachten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het dengue-virus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actief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binnenkort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Want het 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afgelopen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geregend</a:t>
            </a:r>
            <a:r>
              <a:rPr lang="en-US" dirty="0" smtClean="0"/>
              <a:t>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32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Hier </a:t>
            </a:r>
            <a:r>
              <a:rPr lang="en-US" dirty="0" err="1"/>
              <a:t>volgen</a:t>
            </a:r>
            <a:r>
              <a:rPr lang="en-US" dirty="0"/>
              <a:t> 2 </a:t>
            </a:r>
            <a:r>
              <a:rPr lang="en-US" dirty="0" err="1"/>
              <a:t>redeneringen</a:t>
            </a:r>
            <a:r>
              <a:rPr lang="en-US" dirty="0"/>
              <a:t>.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op </a:t>
            </a:r>
            <a:r>
              <a:rPr lang="en-US" dirty="0" err="1"/>
              <a:t>dezelfde</a:t>
            </a:r>
            <a:r>
              <a:rPr lang="en-US" dirty="0"/>
              <a:t> </a:t>
            </a:r>
            <a:r>
              <a:rPr lang="en-US" dirty="0" err="1"/>
              <a:t>manier</a:t>
            </a:r>
            <a:r>
              <a:rPr lang="en-US" dirty="0"/>
              <a:t> </a:t>
            </a:r>
            <a:r>
              <a:rPr lang="en-US" dirty="0" err="1"/>
              <a:t>opgebouwd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voorbeeld</a:t>
            </a:r>
            <a:r>
              <a:rPr lang="en-US" dirty="0"/>
              <a:t> 1, maar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van de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is </a:t>
            </a:r>
            <a:r>
              <a:rPr lang="en-US" dirty="0" err="1"/>
              <a:t>impliciet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		----------</a:t>
            </a:r>
          </a:p>
          <a:p>
            <a:pPr marL="457200" indent="-457200">
              <a:buAutoNum type="alphaLcPeriod"/>
            </a:pPr>
            <a:r>
              <a:rPr lang="en-US" dirty="0"/>
              <a:t>Welk </a:t>
            </a:r>
            <a:r>
              <a:rPr lang="en-US" dirty="0" err="1"/>
              <a:t>deel</a:t>
            </a:r>
            <a:r>
              <a:rPr lang="en-US" dirty="0"/>
              <a:t> van de </a:t>
            </a:r>
            <a:r>
              <a:rPr lang="en-US" dirty="0" err="1"/>
              <a:t>redenering</a:t>
            </a:r>
            <a:r>
              <a:rPr lang="en-US" dirty="0"/>
              <a:t> </a:t>
            </a:r>
            <a:r>
              <a:rPr lang="en-US" dirty="0" err="1"/>
              <a:t>ontbreekt</a:t>
            </a:r>
            <a:r>
              <a:rPr lang="en-US" dirty="0"/>
              <a:t>: de </a:t>
            </a:r>
            <a:r>
              <a:rPr lang="en-US" dirty="0" err="1"/>
              <a:t>premisse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, de </a:t>
            </a:r>
            <a:r>
              <a:rPr lang="en-US" dirty="0" err="1"/>
              <a:t>premisse</a:t>
            </a:r>
            <a:r>
              <a:rPr lang="en-US" dirty="0"/>
              <a:t> minor of de </a:t>
            </a:r>
            <a:r>
              <a:rPr lang="en-US" dirty="0" err="1"/>
              <a:t>conclusie</a:t>
            </a:r>
            <a:r>
              <a:rPr lang="en-US" dirty="0"/>
              <a:t>? </a:t>
            </a:r>
          </a:p>
          <a:p>
            <a:pPr marL="457200" indent="-457200">
              <a:buAutoNum type="alphaLcPeriod"/>
            </a:pPr>
            <a:r>
              <a:rPr lang="en-US" dirty="0" err="1"/>
              <a:t>Voeg</a:t>
            </a:r>
            <a:r>
              <a:rPr lang="en-US" dirty="0"/>
              <a:t> het </a:t>
            </a:r>
            <a:r>
              <a:rPr lang="en-US" dirty="0" err="1"/>
              <a:t>ontbrekende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toe.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35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7.1 </a:t>
            </a:r>
            <a:r>
              <a:rPr lang="en-US" dirty="0" err="1" smtClean="0"/>
              <a:t>en</a:t>
            </a:r>
            <a:r>
              <a:rPr lang="en-US" dirty="0" smtClean="0"/>
              <a:t> 7.2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Monique </a:t>
            </a:r>
            <a:r>
              <a:rPr lang="en-US" dirty="0" err="1" smtClean="0"/>
              <a:t>maakt</a:t>
            </a:r>
            <a:r>
              <a:rPr lang="en-US" dirty="0" smtClean="0"/>
              <a:t> 60-urige </a:t>
            </a:r>
            <a:r>
              <a:rPr lang="en-US" dirty="0" err="1" smtClean="0"/>
              <a:t>werkweken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ontspant</a:t>
            </a:r>
            <a:r>
              <a:rPr lang="en-US" dirty="0" smtClean="0"/>
              <a:t> </a:t>
            </a:r>
            <a:r>
              <a:rPr lang="en-US" dirty="0" err="1" smtClean="0"/>
              <a:t>weinig</a:t>
            </a:r>
            <a:r>
              <a:rPr lang="en-US" dirty="0" smtClean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Monique </a:t>
            </a:r>
            <a:r>
              <a:rPr lang="en-US" dirty="0" err="1" smtClean="0"/>
              <a:t>loopt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</a:t>
            </a:r>
            <a:r>
              <a:rPr lang="en-US" dirty="0" err="1" smtClean="0"/>
              <a:t>overspannen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raken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sta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langer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  <a:p>
            <a:pPr marL="457200" indent="-457200">
              <a:buAutoNum type="arabicPeriod"/>
            </a:pPr>
            <a:r>
              <a:rPr lang="en-US" dirty="0" smtClean="0"/>
              <a:t>Om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, </a:t>
            </a:r>
            <a:r>
              <a:rPr lang="en-US" dirty="0" err="1" smtClean="0"/>
              <a:t>moet</a:t>
            </a:r>
            <a:r>
              <a:rPr lang="en-US" dirty="0" smtClean="0"/>
              <a:t> je </a:t>
            </a:r>
            <a:r>
              <a:rPr lang="en-US" dirty="0" err="1" smtClean="0"/>
              <a:t>binnen</a:t>
            </a:r>
            <a:r>
              <a:rPr lang="en-US" dirty="0" smtClean="0"/>
              <a:t> twee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vlucht</a:t>
            </a:r>
            <a:r>
              <a:rPr lang="en-US" dirty="0" smtClean="0"/>
              <a:t> </a:t>
            </a:r>
            <a:r>
              <a:rPr lang="en-US" dirty="0" err="1" smtClean="0"/>
              <a:t>boeken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</p:txBody>
      </p:sp>
    </p:spTree>
    <p:extLst>
      <p:ext uri="{BB962C8B-B14F-4D97-AF65-F5344CB8AC3E}">
        <p14:creationId xmlns:p14="http://schemas.microsoft.com/office/powerpoint/2010/main" val="403703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Logica</a:t>
            </a:r>
            <a:r>
              <a:rPr lang="en-US" dirty="0" smtClean="0"/>
              <a:t>: </a:t>
            </a:r>
            <a:r>
              <a:rPr lang="en-US" dirty="0" err="1" smtClean="0"/>
              <a:t>klassieke</a:t>
            </a:r>
            <a:r>
              <a:rPr lang="en-US" dirty="0" smtClean="0"/>
              <a:t> </a:t>
            </a:r>
            <a:r>
              <a:rPr lang="en-US" dirty="0" err="1" smtClean="0"/>
              <a:t>theorie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uitheid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Wat </a:t>
            </a:r>
            <a:r>
              <a:rPr lang="en-US" dirty="0" err="1" smtClean="0"/>
              <a:t>betekent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redeneren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is</a:t>
            </a:r>
          </a:p>
          <a:p>
            <a:pPr marL="0" indent="0">
              <a:buNone/>
            </a:pPr>
            <a:r>
              <a:rPr lang="en-US" dirty="0" smtClean="0"/>
              <a:t>Hoe </a:t>
            </a:r>
            <a:r>
              <a:rPr lang="en-US" dirty="0" err="1" smtClean="0"/>
              <a:t>wordt</a:t>
            </a:r>
            <a:r>
              <a:rPr lang="en-US" dirty="0" smtClean="0"/>
              <a:t> de </a:t>
            </a:r>
            <a:r>
              <a:rPr lang="en-US" dirty="0" err="1" smtClean="0"/>
              <a:t>geldigheid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?</a:t>
            </a:r>
          </a:p>
          <a:p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de </a:t>
            </a:r>
            <a:r>
              <a:rPr lang="en-US" dirty="0" err="1" smtClean="0"/>
              <a:t>geldigheid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of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gebaseerd</a:t>
            </a:r>
            <a:r>
              <a:rPr lang="en-US" dirty="0" smtClean="0"/>
              <a:t> op de </a:t>
            </a:r>
            <a:r>
              <a:rPr lang="en-US" dirty="0" err="1" smtClean="0"/>
              <a:t>vorm</a:t>
            </a:r>
            <a:r>
              <a:rPr lang="en-US" dirty="0" smtClean="0"/>
              <a:t>, </a:t>
            </a:r>
            <a:r>
              <a:rPr lang="en-US" dirty="0" err="1" smtClean="0"/>
              <a:t>niet</a:t>
            </a:r>
            <a:r>
              <a:rPr lang="en-US" dirty="0" smtClean="0"/>
              <a:t> op de </a:t>
            </a:r>
            <a:r>
              <a:rPr lang="en-US" dirty="0" err="1" smtClean="0"/>
              <a:t>inhoud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argumentaties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weergegeven</a:t>
            </a:r>
            <a:r>
              <a:rPr lang="en-US" dirty="0" smtClean="0"/>
              <a:t> door </a:t>
            </a:r>
            <a:r>
              <a:rPr lang="en-US" dirty="0" err="1" smtClean="0"/>
              <a:t>woorden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zinnen</a:t>
            </a:r>
            <a:r>
              <a:rPr lang="en-US" dirty="0" smtClean="0"/>
              <a:t> maar door </a:t>
            </a:r>
            <a:r>
              <a:rPr lang="en-US" dirty="0" err="1" smtClean="0"/>
              <a:t>middel</a:t>
            </a:r>
            <a:r>
              <a:rPr lang="en-US" dirty="0" smtClean="0"/>
              <a:t> van </a:t>
            </a:r>
            <a:r>
              <a:rPr lang="en-US" dirty="0" err="1" smtClean="0"/>
              <a:t>symbolen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65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vorige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oefening</a:t>
            </a:r>
            <a:r>
              <a:rPr lang="en-US" dirty="0" smtClean="0"/>
              <a:t> 5,6 </a:t>
            </a:r>
            <a:r>
              <a:rPr lang="en-US" dirty="0" err="1" smtClean="0"/>
              <a:t>en</a:t>
            </a:r>
            <a:r>
              <a:rPr lang="en-US" dirty="0" smtClean="0"/>
              <a:t> 7) </a:t>
            </a:r>
            <a:r>
              <a:rPr lang="en-US" dirty="0" err="1"/>
              <a:t>waren</a:t>
            </a:r>
            <a:r>
              <a:rPr lang="en-US" dirty="0"/>
              <a:t> </a:t>
            </a:r>
            <a:r>
              <a:rPr lang="en-US" dirty="0" err="1"/>
              <a:t>opgezet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logische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(</a:t>
            </a:r>
            <a:r>
              <a:rPr lang="en-US" dirty="0" err="1" smtClean="0"/>
              <a:t>zie</a:t>
            </a:r>
            <a:r>
              <a:rPr lang="en-US" dirty="0" smtClean="0"/>
              <a:t> </a:t>
            </a:r>
            <a:r>
              <a:rPr lang="en-US" dirty="0" err="1" smtClean="0"/>
              <a:t>voorbeeld</a:t>
            </a:r>
            <a:r>
              <a:rPr lang="en-US" dirty="0" smtClean="0"/>
              <a:t> 1).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 </a:t>
            </a:r>
            <a:r>
              <a:rPr lang="en-US" dirty="0" err="1"/>
              <a:t>genoemd</a:t>
            </a:r>
            <a:r>
              <a:rPr lang="en-US" dirty="0"/>
              <a:t> </a:t>
            </a:r>
            <a:r>
              <a:rPr lang="en-US" dirty="0" err="1"/>
              <a:t>omdat</a:t>
            </a:r>
            <a:r>
              <a:rPr lang="en-US" dirty="0"/>
              <a:t> </a:t>
            </a:r>
            <a:r>
              <a:rPr lang="en-US" dirty="0" err="1"/>
              <a:t>hiervoor</a:t>
            </a:r>
            <a:r>
              <a:rPr lang="en-US" dirty="0"/>
              <a:t> </a:t>
            </a:r>
            <a:r>
              <a:rPr lang="en-US" dirty="0" err="1"/>
              <a:t>geldt</a:t>
            </a:r>
            <a:r>
              <a:rPr lang="en-US" dirty="0"/>
              <a:t>: </a:t>
            </a:r>
            <a:r>
              <a:rPr lang="en-US" dirty="0" err="1"/>
              <a:t>als</a:t>
            </a:r>
            <a:r>
              <a:rPr lang="en-US" dirty="0"/>
              <a:t> we de </a:t>
            </a:r>
            <a:r>
              <a:rPr lang="en-US" dirty="0" err="1"/>
              <a:t>premissen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minor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aannemen</a:t>
            </a:r>
            <a:r>
              <a:rPr lang="en-US" dirty="0"/>
              <a:t>, de </a:t>
            </a:r>
            <a:r>
              <a:rPr lang="en-US" dirty="0" err="1"/>
              <a:t>conclusie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aangenomen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Hier </a:t>
            </a:r>
            <a:r>
              <a:rPr lang="en-US" dirty="0" err="1"/>
              <a:t>volgen</a:t>
            </a:r>
            <a:r>
              <a:rPr lang="en-US" dirty="0"/>
              <a:t> twee </a:t>
            </a:r>
            <a:r>
              <a:rPr lang="en-US" dirty="0" err="1"/>
              <a:t>redeneringen</a:t>
            </a:r>
            <a:r>
              <a:rPr lang="en-US" dirty="0"/>
              <a:t> de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opgebouwd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ander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schema. </a:t>
            </a:r>
            <a:r>
              <a:rPr lang="en-US" dirty="0" err="1"/>
              <a:t>Slechts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van de twee </a:t>
            </a:r>
            <a:r>
              <a:rPr lang="en-US" dirty="0" err="1"/>
              <a:t>redeneringen</a:t>
            </a:r>
            <a:r>
              <a:rPr lang="en-US" dirty="0"/>
              <a:t> is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     				-----------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redenering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 is.</a:t>
            </a:r>
          </a:p>
          <a:p>
            <a:pPr marL="457200" indent="-457200">
              <a:buAutoNum type="alphaLcPeriod"/>
            </a:pPr>
            <a:r>
              <a:rPr lang="en-US" dirty="0" err="1"/>
              <a:t>Motiveer</a:t>
            </a:r>
            <a:r>
              <a:rPr lang="en-US" dirty="0"/>
              <a:t> </a:t>
            </a:r>
            <a:r>
              <a:rPr lang="en-US" dirty="0" err="1"/>
              <a:t>uw</a:t>
            </a:r>
            <a:r>
              <a:rPr lang="en-US" dirty="0"/>
              <a:t> </a:t>
            </a:r>
            <a:r>
              <a:rPr lang="en-US" dirty="0" err="1"/>
              <a:t>antwoord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10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 de </a:t>
            </a:r>
            <a:r>
              <a:rPr lang="en-US" dirty="0" err="1" smtClean="0"/>
              <a:t>Carnavalstijd</a:t>
            </a:r>
            <a:r>
              <a:rPr lang="en-US" dirty="0" smtClean="0"/>
              <a:t>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Dus is het </a:t>
            </a:r>
            <a:r>
              <a:rPr lang="en-US" dirty="0" err="1" smtClean="0"/>
              <a:t>carnavalstijd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Redenering</a:t>
            </a:r>
            <a:r>
              <a:rPr lang="en-US" dirty="0" smtClean="0"/>
              <a:t> 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, </a:t>
            </a:r>
            <a:r>
              <a:rPr lang="en-US" dirty="0" err="1" smtClean="0"/>
              <a:t>zullen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slecht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 </a:t>
            </a:r>
            <a:r>
              <a:rPr lang="en-US" dirty="0" err="1" smtClean="0"/>
              <a:t>ontwikkelen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kinderen</a:t>
            </a:r>
            <a:r>
              <a:rPr lang="en-US" dirty="0" smtClean="0"/>
              <a:t> van de </a:t>
            </a:r>
            <a:r>
              <a:rPr lang="en-US" dirty="0" err="1" smtClean="0"/>
              <a:t>buren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tanden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in e </a:t>
            </a:r>
            <a:r>
              <a:rPr lang="en-US" dirty="0" err="1" smtClean="0"/>
              <a:t>toekomst</a:t>
            </a:r>
            <a:r>
              <a:rPr lang="en-US" dirty="0" smtClean="0"/>
              <a:t> </a:t>
            </a:r>
            <a:r>
              <a:rPr lang="en-US" dirty="0" err="1" smtClean="0"/>
              <a:t>mogelijk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problemen</a:t>
            </a:r>
            <a:r>
              <a:rPr lang="en-US" dirty="0" smtClean="0"/>
              <a:t> </a:t>
            </a:r>
            <a:r>
              <a:rPr lang="en-US" dirty="0" err="1" smtClean="0"/>
              <a:t>krijgen</a:t>
            </a:r>
            <a:r>
              <a:rPr lang="en-US" dirty="0" smtClean="0"/>
              <a:t> met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. 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6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Schrijfopdracht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Stelt</a:t>
            </a:r>
            <a:r>
              <a:rPr lang="en-US" dirty="0" smtClean="0"/>
              <a:t> u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u </a:t>
            </a:r>
            <a:r>
              <a:rPr lang="en-US" dirty="0" err="1" smtClean="0"/>
              <a:t>meewerkt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organiseren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protestactie</a:t>
            </a:r>
            <a:r>
              <a:rPr lang="en-US" dirty="0" smtClean="0"/>
              <a:t> </a:t>
            </a:r>
            <a:r>
              <a:rPr lang="en-US" dirty="0" err="1" smtClean="0"/>
              <a:t>tegen</a:t>
            </a:r>
            <a:r>
              <a:rPr lang="en-US" dirty="0" smtClean="0"/>
              <a:t> de </a:t>
            </a:r>
            <a:r>
              <a:rPr lang="en-US" dirty="0" err="1" smtClean="0"/>
              <a:t>aanleg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weg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beschermd</a:t>
            </a:r>
            <a:r>
              <a:rPr lang="en-US" dirty="0" smtClean="0"/>
              <a:t> </a:t>
            </a:r>
            <a:r>
              <a:rPr lang="en-US" dirty="0" err="1" smtClean="0"/>
              <a:t>natuurgebied</a:t>
            </a:r>
            <a:r>
              <a:rPr lang="en-US" dirty="0" smtClean="0"/>
              <a:t> in het </a:t>
            </a:r>
            <a:r>
              <a:rPr lang="en-US" dirty="0" err="1" smtClean="0"/>
              <a:t>Nationaal</a:t>
            </a:r>
            <a:r>
              <a:rPr lang="en-US" dirty="0" smtClean="0"/>
              <a:t> Park. U bent </a:t>
            </a:r>
            <a:r>
              <a:rPr lang="en-US" dirty="0" err="1" smtClean="0"/>
              <a:t>actief</a:t>
            </a:r>
            <a:r>
              <a:rPr lang="en-US" dirty="0" smtClean="0"/>
              <a:t> in de </a:t>
            </a:r>
            <a:r>
              <a:rPr lang="en-US" dirty="0" err="1" smtClean="0"/>
              <a:t>beweging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bescherming</a:t>
            </a:r>
            <a:r>
              <a:rPr lang="en-US" dirty="0" smtClean="0"/>
              <a:t> van de </a:t>
            </a:r>
            <a:r>
              <a:rPr lang="en-US" dirty="0" err="1" smtClean="0"/>
              <a:t>natuur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men </a:t>
            </a:r>
            <a:r>
              <a:rPr lang="en-US" dirty="0" err="1" smtClean="0"/>
              <a:t>vraagt</a:t>
            </a:r>
            <a:r>
              <a:rPr lang="en-US" dirty="0" smtClean="0"/>
              <a:t> u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spreken</a:t>
            </a:r>
            <a:r>
              <a:rPr lang="en-US" dirty="0" smtClean="0"/>
              <a:t> </a:t>
            </a:r>
            <a:r>
              <a:rPr lang="en-US" dirty="0" err="1" smtClean="0"/>
              <a:t>namens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organisatie</a:t>
            </a:r>
            <a:r>
              <a:rPr lang="en-US" dirty="0" smtClean="0"/>
              <a:t>. U wilt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houden</a:t>
            </a:r>
            <a:r>
              <a:rPr lang="en-US" dirty="0" smtClean="0"/>
              <a:t>, want de minister van milieu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aanwezig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, </a:t>
            </a:r>
            <a:r>
              <a:rPr lang="en-US" dirty="0" err="1" smtClean="0"/>
              <a:t>precies</a:t>
            </a:r>
            <a:r>
              <a:rPr lang="en-US" dirty="0" smtClean="0"/>
              <a:t> </a:t>
            </a:r>
            <a:r>
              <a:rPr lang="en-US" dirty="0" err="1" smtClean="0"/>
              <a:t>wanneer</a:t>
            </a:r>
            <a:r>
              <a:rPr lang="en-US" dirty="0" smtClean="0"/>
              <a:t> u </a:t>
            </a:r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woord</a:t>
            </a:r>
            <a:r>
              <a:rPr lang="en-US" dirty="0" smtClean="0"/>
              <a:t> bent.</a:t>
            </a:r>
          </a:p>
          <a:p>
            <a:r>
              <a:rPr lang="en-US" dirty="0" err="1" smtClean="0"/>
              <a:t>Opdracht</a:t>
            </a:r>
            <a:r>
              <a:rPr lang="en-US" dirty="0" smtClean="0"/>
              <a:t>: </a:t>
            </a:r>
            <a:r>
              <a:rPr lang="en-US" dirty="0" err="1" smtClean="0"/>
              <a:t>schrijf</a:t>
            </a:r>
            <a:r>
              <a:rPr lang="en-US" dirty="0" smtClean="0"/>
              <a:t> het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u op de </a:t>
            </a:r>
            <a:r>
              <a:rPr lang="en-US" dirty="0" err="1" smtClean="0"/>
              <a:t>bijeenkomst</a:t>
            </a:r>
            <a:r>
              <a:rPr lang="en-US" dirty="0" smtClean="0"/>
              <a:t> wilt </a:t>
            </a:r>
            <a:r>
              <a:rPr lang="en-US" dirty="0" err="1" smtClean="0"/>
              <a:t>houden</a:t>
            </a:r>
            <a:r>
              <a:rPr lang="en-US" dirty="0" smtClean="0"/>
              <a:t>. De </a:t>
            </a:r>
            <a:r>
              <a:rPr lang="en-US" dirty="0" err="1" smtClean="0"/>
              <a:t>vragen</a:t>
            </a:r>
            <a:r>
              <a:rPr lang="en-US" dirty="0" smtClean="0"/>
              <a:t> op de </a:t>
            </a:r>
            <a:r>
              <a:rPr lang="en-US" dirty="0" err="1" smtClean="0"/>
              <a:t>volgende</a:t>
            </a:r>
            <a:r>
              <a:rPr lang="en-US" dirty="0" smtClean="0"/>
              <a:t> slide </a:t>
            </a:r>
            <a:r>
              <a:rPr lang="en-US" dirty="0" err="1" smtClean="0"/>
              <a:t>kunnen</a:t>
            </a:r>
            <a:r>
              <a:rPr lang="en-US" dirty="0" smtClean="0"/>
              <a:t> u </a:t>
            </a:r>
            <a:r>
              <a:rPr lang="en-US" dirty="0" err="1" smtClean="0"/>
              <a:t>helpen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schrijfproces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99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Hulpvragen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stelling</a:t>
            </a:r>
            <a:r>
              <a:rPr lang="en-US" dirty="0" smtClean="0"/>
              <a:t> wilt u </a:t>
            </a:r>
            <a:r>
              <a:rPr lang="en-US" dirty="0" err="1" smtClean="0"/>
              <a:t>verdedigen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welk</a:t>
            </a:r>
            <a:r>
              <a:rPr lang="en-US" dirty="0" smtClean="0"/>
              <a:t>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met </a:t>
            </a:r>
            <a:r>
              <a:rPr lang="en-US" dirty="0" err="1" smtClean="0"/>
              <a:t>welk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wilt u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stelling</a:t>
            </a:r>
            <a:r>
              <a:rPr lang="en-US" dirty="0" smtClean="0"/>
              <a:t> </a:t>
            </a:r>
            <a:r>
              <a:rPr lang="en-US" dirty="0" err="1" smtClean="0"/>
              <a:t>verdedigen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Wat is de </a:t>
            </a:r>
            <a:r>
              <a:rPr lang="en-US" dirty="0" err="1" smtClean="0"/>
              <a:t>inhoud</a:t>
            </a:r>
            <a:r>
              <a:rPr lang="en-US" dirty="0" smtClean="0"/>
              <a:t> van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ziet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inleiding</a:t>
            </a:r>
            <a:r>
              <a:rPr lang="en-US" dirty="0" smtClean="0"/>
              <a:t> </a:t>
            </a:r>
            <a:r>
              <a:rPr lang="en-US" dirty="0" err="1" smtClean="0"/>
              <a:t>eruit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Geeft</a:t>
            </a:r>
            <a:r>
              <a:rPr lang="en-US" dirty="0" smtClean="0"/>
              <a:t> u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feitenoverzicht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Maakt</a:t>
            </a:r>
            <a:r>
              <a:rPr lang="en-US" dirty="0" smtClean="0"/>
              <a:t> u </a:t>
            </a:r>
            <a:r>
              <a:rPr lang="en-US" dirty="0" err="1" smtClean="0"/>
              <a:t>gebruik</a:t>
            </a:r>
            <a:r>
              <a:rPr lang="en-US" dirty="0" smtClean="0"/>
              <a:t> van partition?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bouwt</a:t>
            </a:r>
            <a:r>
              <a:rPr lang="en-US" dirty="0" smtClean="0"/>
              <a:t> u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op?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sluit</a:t>
            </a:r>
            <a:r>
              <a:rPr lang="en-US" dirty="0" smtClean="0"/>
              <a:t> u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269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Voorbeeld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Onderzoek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uitgewezen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vergaan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met </a:t>
            </a:r>
            <a:r>
              <a:rPr lang="en-US" dirty="0" err="1" smtClean="0"/>
              <a:t>dezelfde</a:t>
            </a:r>
            <a:r>
              <a:rPr lang="en-US" dirty="0" smtClean="0"/>
              <a:t> </a:t>
            </a:r>
            <a:r>
              <a:rPr lang="en-US" dirty="0" err="1" smtClean="0"/>
              <a:t>snelheid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nu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voortzet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Redenering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Regel 1,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Als de </a:t>
            </a:r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slagen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vertragen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ten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Regel 2, </a:t>
            </a:r>
            <a:r>
              <a:rPr lang="en-US" dirty="0" err="1" smtClean="0"/>
              <a:t>Premisse</a:t>
            </a:r>
            <a:r>
              <a:rPr lang="en-US" dirty="0" smtClean="0"/>
              <a:t> minor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</a:t>
            </a:r>
            <a:r>
              <a:rPr lang="en-US" dirty="0" err="1" smtClean="0"/>
              <a:t>slagen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vertragen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Regel 3, </a:t>
            </a:r>
            <a:r>
              <a:rPr lang="en-US" dirty="0" err="1" smtClean="0"/>
              <a:t>Conclusie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Dus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ten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‘</a:t>
            </a:r>
            <a:r>
              <a:rPr lang="en-US" dirty="0" err="1" smtClean="0"/>
              <a:t>waar</a:t>
            </a:r>
            <a:r>
              <a:rPr lang="en-US" dirty="0" smtClean="0"/>
              <a:t>’, </a:t>
            </a:r>
            <a:r>
              <a:rPr lang="en-US" dirty="0" err="1" smtClean="0"/>
              <a:t>conclusies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‘</a:t>
            </a:r>
            <a:r>
              <a:rPr lang="en-US" dirty="0" err="1" smtClean="0"/>
              <a:t>geldig</a:t>
            </a:r>
            <a:r>
              <a:rPr lang="en-US" dirty="0" smtClean="0"/>
              <a:t>’ </a:t>
            </a:r>
            <a:r>
              <a:rPr lang="en-US" dirty="0" err="1" smtClean="0"/>
              <a:t>zijn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3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echtvaardigiging</a:t>
            </a:r>
            <a:r>
              <a:rPr lang="en-US" dirty="0" smtClean="0"/>
              <a:t>, argument, </a:t>
            </a:r>
            <a:r>
              <a:rPr lang="en-US" dirty="0" err="1" smtClean="0"/>
              <a:t>conclusie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aior</a:t>
            </a:r>
            <a:r>
              <a:rPr lang="en-US" dirty="0" smtClean="0"/>
              <a:t> = p</a:t>
            </a:r>
          </a:p>
          <a:p>
            <a:pPr marL="0" indent="0">
              <a:buNone/>
            </a:pPr>
            <a:r>
              <a:rPr lang="en-US" dirty="0" smtClean="0"/>
              <a:t>Als </a:t>
            </a:r>
            <a:r>
              <a:rPr lang="en-US" dirty="0"/>
              <a:t>de </a:t>
            </a:r>
            <a:r>
              <a:rPr lang="en-US" dirty="0" err="1"/>
              <a:t>mens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slagen</a:t>
            </a:r>
            <a:r>
              <a:rPr lang="en-US" dirty="0"/>
              <a:t> de </a:t>
            </a:r>
            <a:r>
              <a:rPr lang="en-US" dirty="0" err="1"/>
              <a:t>opwarming</a:t>
            </a:r>
            <a:r>
              <a:rPr lang="en-US" dirty="0"/>
              <a:t> van de </a:t>
            </a:r>
            <a:r>
              <a:rPr lang="en-US" dirty="0" err="1"/>
              <a:t>aarde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vertragen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de </a:t>
            </a:r>
            <a:r>
              <a:rPr lang="en-US" dirty="0" err="1"/>
              <a:t>mensheid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130 </a:t>
            </a:r>
            <a:r>
              <a:rPr lang="en-US" dirty="0" err="1"/>
              <a:t>jaar</a:t>
            </a:r>
            <a:r>
              <a:rPr lang="en-US" dirty="0"/>
              <a:t> ten </a:t>
            </a:r>
            <a:r>
              <a:rPr lang="en-US" dirty="0" err="1"/>
              <a:t>onder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. </a:t>
            </a:r>
          </a:p>
          <a:p>
            <a:r>
              <a:rPr lang="en-US" dirty="0" err="1" smtClean="0"/>
              <a:t>Premisse</a:t>
            </a:r>
            <a:r>
              <a:rPr lang="en-US" dirty="0" smtClean="0"/>
              <a:t> minor = p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/>
              <a:t>mens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slagen</a:t>
            </a:r>
            <a:r>
              <a:rPr lang="en-US" dirty="0"/>
              <a:t> de </a:t>
            </a:r>
            <a:r>
              <a:rPr lang="en-US" dirty="0" err="1"/>
              <a:t>opwarming</a:t>
            </a:r>
            <a:r>
              <a:rPr lang="en-US" dirty="0"/>
              <a:t> van de </a:t>
            </a:r>
            <a:r>
              <a:rPr lang="en-US" dirty="0" err="1"/>
              <a:t>aarde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vertragen</a:t>
            </a:r>
            <a:endParaRPr lang="en-US" dirty="0"/>
          </a:p>
          <a:p>
            <a:r>
              <a:rPr lang="en-US" dirty="0" err="1" smtClean="0"/>
              <a:t>Conclusie</a:t>
            </a:r>
            <a:r>
              <a:rPr lang="en-US" dirty="0" smtClean="0"/>
              <a:t> = q</a:t>
            </a:r>
          </a:p>
          <a:p>
            <a:pPr marL="0" indent="0">
              <a:buNone/>
            </a:pPr>
            <a:r>
              <a:rPr lang="en-US" dirty="0" smtClean="0"/>
              <a:t>Dus </a:t>
            </a:r>
            <a:r>
              <a:rPr lang="en-US" dirty="0" err="1"/>
              <a:t>zal</a:t>
            </a:r>
            <a:r>
              <a:rPr lang="en-US" dirty="0"/>
              <a:t> de </a:t>
            </a:r>
            <a:r>
              <a:rPr lang="en-US" dirty="0" err="1"/>
              <a:t>mensheid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130 </a:t>
            </a:r>
            <a:r>
              <a:rPr lang="en-US" dirty="0" err="1"/>
              <a:t>jaar</a:t>
            </a:r>
            <a:r>
              <a:rPr lang="en-US" dirty="0"/>
              <a:t> ten </a:t>
            </a:r>
            <a:r>
              <a:rPr lang="en-US" dirty="0" err="1"/>
              <a:t>onder</a:t>
            </a:r>
            <a:r>
              <a:rPr lang="en-US" dirty="0"/>
              <a:t> </a:t>
            </a:r>
            <a:r>
              <a:rPr lang="en-US" dirty="0" err="1"/>
              <a:t>gaan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</a:t>
            </a:r>
            <a:r>
              <a:rPr lang="en-US" dirty="0" err="1" smtClean="0"/>
              <a:t>samen</a:t>
            </a:r>
            <a:r>
              <a:rPr lang="en-US" dirty="0" smtClean="0"/>
              <a:t> met de minor </a:t>
            </a:r>
            <a:r>
              <a:rPr lang="en-US" dirty="0" err="1" smtClean="0"/>
              <a:t>premisse</a:t>
            </a:r>
            <a:r>
              <a:rPr lang="en-US" dirty="0" smtClean="0"/>
              <a:t> tot de </a:t>
            </a:r>
            <a:r>
              <a:rPr lang="en-US" dirty="0" err="1" smtClean="0"/>
              <a:t>conclusie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 smtClean="0"/>
              <a:t>1. p   </a:t>
            </a:r>
            <a:r>
              <a:rPr lang="en-US" dirty="0" err="1" smtClean="0"/>
              <a:t>dan</a:t>
            </a:r>
            <a:r>
              <a:rPr lang="en-US" dirty="0" smtClean="0"/>
              <a:t>    q         (</a:t>
            </a:r>
            <a:r>
              <a:rPr lang="en-US" dirty="0" err="1" smtClean="0"/>
              <a:t>als</a:t>
            </a:r>
            <a:r>
              <a:rPr lang="en-US" dirty="0" smtClean="0"/>
              <a:t> p,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</a:p>
          <a:p>
            <a:r>
              <a:rPr lang="en-US" dirty="0" smtClean="0"/>
              <a:t>2. p		     ( </a:t>
            </a: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p)</a:t>
            </a:r>
          </a:p>
          <a:p>
            <a:r>
              <a:rPr lang="en-US" dirty="0"/>
              <a:t> </a:t>
            </a:r>
            <a:r>
              <a:rPr lang="en-US" dirty="0" smtClean="0"/>
              <a:t>    ____________</a:t>
            </a:r>
          </a:p>
          <a:p>
            <a:r>
              <a:rPr lang="en-US" dirty="0" smtClean="0"/>
              <a:t>3       </a:t>
            </a:r>
            <a:r>
              <a:rPr lang="en-US" dirty="0" err="1" smtClean="0"/>
              <a:t>dus</a:t>
            </a:r>
            <a:r>
              <a:rPr lang="en-US" dirty="0" smtClean="0"/>
              <a:t>    q	      (</a:t>
            </a:r>
            <a:r>
              <a:rPr lang="en-US" dirty="0" err="1" smtClean="0"/>
              <a:t>dus</a:t>
            </a:r>
            <a:r>
              <a:rPr lang="en-US" dirty="0" smtClean="0"/>
              <a:t> q is </a:t>
            </a:r>
            <a:r>
              <a:rPr lang="en-US" dirty="0" err="1" smtClean="0"/>
              <a:t>geldig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9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Incomplete </a:t>
            </a:r>
            <a:r>
              <a:rPr lang="en-US" dirty="0" err="1" smtClean="0"/>
              <a:t>argumentaties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argumentaties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volledig</a:t>
            </a:r>
            <a:r>
              <a:rPr lang="en-US" dirty="0" smtClean="0"/>
              <a:t>, in de </a:t>
            </a:r>
            <a:r>
              <a:rPr lang="en-US" dirty="0" err="1" smtClean="0"/>
              <a:t>spreektaal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we </a:t>
            </a: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weg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Voorbeeld</a:t>
            </a:r>
            <a:r>
              <a:rPr lang="en-US" dirty="0" smtClean="0"/>
              <a:t> A: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weersvoorspelling</a:t>
            </a:r>
            <a:r>
              <a:rPr lang="en-US" dirty="0" smtClean="0"/>
              <a:t> </a:t>
            </a:r>
            <a:r>
              <a:rPr lang="en-US" dirty="0" err="1" smtClean="0"/>
              <a:t>voorspelt</a:t>
            </a:r>
            <a:r>
              <a:rPr lang="en-US" dirty="0" smtClean="0"/>
              <a:t> wind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harde</a:t>
            </a:r>
            <a:r>
              <a:rPr lang="en-US" dirty="0" smtClean="0"/>
              <a:t> regen </a:t>
            </a:r>
            <a:r>
              <a:rPr lang="en-US" dirty="0" err="1" smtClean="0"/>
              <a:t>voor</a:t>
            </a:r>
            <a:r>
              <a:rPr lang="en-US" dirty="0" smtClean="0"/>
              <a:t> morgen. (premise minor) De </a:t>
            </a:r>
            <a:r>
              <a:rPr lang="en-US" dirty="0" err="1" smtClean="0"/>
              <a:t>voetbalwedstrijd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afgelast</a:t>
            </a:r>
            <a:r>
              <a:rPr lang="en-US" dirty="0" smtClean="0"/>
              <a:t>. (</a:t>
            </a:r>
            <a:r>
              <a:rPr lang="en-US" dirty="0" err="1" smtClean="0"/>
              <a:t>conclusie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De premise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ontbreekt</a:t>
            </a:r>
            <a:r>
              <a:rPr lang="en-US" dirty="0" smtClean="0"/>
              <a:t>: Als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harde</a:t>
            </a:r>
            <a:r>
              <a:rPr lang="en-US" dirty="0" smtClean="0"/>
              <a:t> wind </a:t>
            </a:r>
            <a:r>
              <a:rPr lang="en-US" dirty="0" err="1" smtClean="0"/>
              <a:t>en</a:t>
            </a:r>
            <a:r>
              <a:rPr lang="en-US" dirty="0" smtClean="0"/>
              <a:t> regen </a:t>
            </a:r>
            <a:r>
              <a:rPr lang="en-US" dirty="0" err="1" smtClean="0"/>
              <a:t>optreedt</a:t>
            </a:r>
            <a:r>
              <a:rPr lang="en-US" dirty="0" smtClean="0"/>
              <a:t>,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voetbalwedstrijd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afgelast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voorbeeld</a:t>
            </a:r>
            <a:r>
              <a:rPr lang="en-US" dirty="0" smtClean="0"/>
              <a:t> A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 maar in de </a:t>
            </a:r>
            <a:r>
              <a:rPr lang="en-US" dirty="0" err="1" smtClean="0"/>
              <a:t>omgangstaal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26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Retorica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Retorica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err="1" smtClean="0"/>
              <a:t>Klassieke</a:t>
            </a:r>
            <a:r>
              <a:rPr lang="en-US" dirty="0" smtClean="0"/>
              <a:t> </a:t>
            </a:r>
            <a:r>
              <a:rPr lang="en-US" dirty="0" err="1" smtClean="0"/>
              <a:t>theorie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regels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opgenomen</a:t>
            </a:r>
            <a:r>
              <a:rPr lang="en-US" dirty="0" smtClean="0"/>
              <a:t> die </a:t>
            </a:r>
            <a:r>
              <a:rPr lang="en-US" dirty="0" err="1" smtClean="0"/>
              <a:t>sprekers</a:t>
            </a:r>
            <a:r>
              <a:rPr lang="en-US" dirty="0" smtClean="0"/>
              <a:t> </a:t>
            </a:r>
            <a:r>
              <a:rPr lang="en-US" dirty="0" err="1" smtClean="0"/>
              <a:t>helpen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voeren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. De </a:t>
            </a:r>
            <a:r>
              <a:rPr lang="en-US" dirty="0" err="1" smtClean="0"/>
              <a:t>vader</a:t>
            </a:r>
            <a:r>
              <a:rPr lang="en-US" dirty="0" smtClean="0"/>
              <a:t> van de </a:t>
            </a:r>
            <a:r>
              <a:rPr lang="en-US" dirty="0" err="1" smtClean="0"/>
              <a:t>retorica</a:t>
            </a:r>
            <a:r>
              <a:rPr lang="en-US" dirty="0" smtClean="0"/>
              <a:t> was Aristoteles </a:t>
            </a:r>
            <a:r>
              <a:rPr lang="en-US" dirty="0" err="1" smtClean="0"/>
              <a:t>en</a:t>
            </a:r>
            <a:r>
              <a:rPr lang="en-US" dirty="0" smtClean="0"/>
              <a:t> de </a:t>
            </a:r>
            <a:r>
              <a:rPr lang="en-US" dirty="0" err="1" smtClean="0"/>
              <a:t>meeste</a:t>
            </a:r>
            <a:r>
              <a:rPr lang="en-US" dirty="0" smtClean="0"/>
              <a:t> regels </a:t>
            </a:r>
            <a:r>
              <a:rPr lang="en-US" dirty="0" err="1" smtClean="0"/>
              <a:t>zijn</a:t>
            </a:r>
            <a:r>
              <a:rPr lang="en-US" dirty="0" smtClean="0"/>
              <a:t> al 2300 </a:t>
            </a:r>
            <a:r>
              <a:rPr lang="en-US" dirty="0" err="1" smtClean="0"/>
              <a:t>jaar</a:t>
            </a:r>
            <a:r>
              <a:rPr lang="en-US" dirty="0" smtClean="0"/>
              <a:t> oud. 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onderscheidt</a:t>
            </a:r>
            <a:r>
              <a:rPr lang="en-US" dirty="0" smtClean="0"/>
              <a:t> 5 </a:t>
            </a:r>
            <a:r>
              <a:rPr lang="en-US" dirty="0" err="1" smtClean="0"/>
              <a:t>deeltaken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invention: 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(wat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vertellen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disposition: het </a:t>
            </a:r>
            <a:r>
              <a:rPr lang="en-US" dirty="0" err="1" smtClean="0"/>
              <a:t>ordenen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(</a:t>
            </a:r>
            <a:r>
              <a:rPr lang="en-US" dirty="0" err="1" smtClean="0"/>
              <a:t>volgorde</a:t>
            </a:r>
            <a:r>
              <a:rPr lang="en-US" dirty="0" smtClean="0"/>
              <a:t> van </a:t>
            </a:r>
            <a:r>
              <a:rPr lang="en-US" dirty="0" err="1" smtClean="0"/>
              <a:t>vertellen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elocution: het </a:t>
            </a:r>
            <a:r>
              <a:rPr lang="en-US" dirty="0" err="1" smtClean="0"/>
              <a:t>zoeken</a:t>
            </a:r>
            <a:r>
              <a:rPr lang="en-US" dirty="0" smtClean="0"/>
              <a:t> van de </a:t>
            </a:r>
            <a:r>
              <a:rPr lang="en-US" dirty="0" err="1" smtClean="0"/>
              <a:t>juiste</a:t>
            </a:r>
            <a:r>
              <a:rPr lang="en-US" dirty="0" smtClean="0"/>
              <a:t> </a:t>
            </a:r>
            <a:r>
              <a:rPr lang="en-US" dirty="0" err="1" smtClean="0"/>
              <a:t>formulering</a:t>
            </a:r>
            <a:r>
              <a:rPr lang="en-US" dirty="0" smtClean="0"/>
              <a:t> (in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woorden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vertellen</a:t>
            </a:r>
            <a:r>
              <a:rPr lang="en-US" dirty="0" smtClean="0"/>
              <a:t>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memoria</a:t>
            </a:r>
            <a:r>
              <a:rPr lang="en-US" dirty="0" smtClean="0"/>
              <a:t>: het </a:t>
            </a:r>
            <a:r>
              <a:rPr lang="en-US" dirty="0" err="1" smtClean="0"/>
              <a:t>memoriseren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 (hoe leer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het </a:t>
            </a:r>
            <a:r>
              <a:rPr lang="en-US" dirty="0" err="1" smtClean="0"/>
              <a:t>hoofd</a:t>
            </a:r>
            <a:r>
              <a:rPr lang="en-US" dirty="0" smtClean="0"/>
              <a:t>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actio</a:t>
            </a:r>
            <a:r>
              <a:rPr lang="en-US" dirty="0" smtClean="0"/>
              <a:t>: het </a:t>
            </a:r>
            <a:r>
              <a:rPr lang="en-US" dirty="0" err="1" smtClean="0"/>
              <a:t>voordragen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 (hoe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presenteren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Stap</a:t>
            </a:r>
            <a:r>
              <a:rPr lang="en-US" dirty="0" smtClean="0"/>
              <a:t> 1 &amp; 2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verder</a:t>
            </a:r>
            <a:r>
              <a:rPr lang="en-US" dirty="0" smtClean="0"/>
              <a:t> </a:t>
            </a:r>
            <a:r>
              <a:rPr lang="en-US" dirty="0" err="1" smtClean="0"/>
              <a:t>besproken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bruikbaar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zowel</a:t>
            </a:r>
            <a:r>
              <a:rPr lang="en-US" dirty="0" smtClean="0"/>
              <a:t> </a:t>
            </a:r>
            <a:r>
              <a:rPr lang="en-US" dirty="0" err="1" smtClean="0"/>
              <a:t>schriftelijk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mondelinge</a:t>
            </a:r>
            <a:r>
              <a:rPr lang="en-US" dirty="0" smtClean="0"/>
              <a:t> </a:t>
            </a:r>
            <a:r>
              <a:rPr lang="en-US" dirty="0" err="1" smtClean="0"/>
              <a:t>betogen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872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De </a:t>
            </a:r>
            <a:r>
              <a:rPr lang="en-US" dirty="0" err="1" smtClean="0"/>
              <a:t>inventio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Na het in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lijnen</a:t>
            </a:r>
            <a:r>
              <a:rPr lang="en-US" dirty="0" smtClean="0"/>
              <a:t> </a:t>
            </a:r>
            <a:r>
              <a:rPr lang="en-US" dirty="0" err="1" smtClean="0"/>
              <a:t>vaststellen</a:t>
            </a:r>
            <a:r>
              <a:rPr lang="en-US" dirty="0" smtClean="0"/>
              <a:t> van het </a:t>
            </a:r>
            <a:r>
              <a:rPr lang="en-US" dirty="0" err="1" smtClean="0"/>
              <a:t>onderwerp</a:t>
            </a:r>
            <a:r>
              <a:rPr lang="en-US" dirty="0" smtClean="0"/>
              <a:t>,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begonnen</a:t>
            </a:r>
            <a:r>
              <a:rPr lang="en-US" dirty="0" smtClean="0"/>
              <a:t> met 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betoog</a:t>
            </a:r>
            <a:r>
              <a:rPr lang="en-US" dirty="0" smtClean="0"/>
              <a:t>. Een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hulpmiddel</a:t>
            </a:r>
            <a:r>
              <a:rPr lang="en-US" dirty="0" smtClean="0"/>
              <a:t> </a:t>
            </a:r>
            <a:r>
              <a:rPr lang="en-US" dirty="0" err="1" smtClean="0"/>
              <a:t>daarbij</a:t>
            </a:r>
            <a:r>
              <a:rPr lang="en-US" dirty="0" smtClean="0"/>
              <a:t>,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topische</a:t>
            </a:r>
            <a:r>
              <a:rPr lang="en-US" dirty="0" smtClean="0"/>
              <a:t> </a:t>
            </a:r>
            <a:r>
              <a:rPr lang="en-US" dirty="0" err="1" smtClean="0"/>
              <a:t>vragen</a:t>
            </a:r>
            <a:r>
              <a:rPr lang="en-US" dirty="0" smtClean="0"/>
              <a:t>: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ieder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 </a:t>
            </a:r>
            <a:r>
              <a:rPr lang="en-US" dirty="0" err="1" smtClean="0"/>
              <a:t>gesteld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endParaRPr lang="en-US" dirty="0" smtClean="0"/>
          </a:p>
          <a:p>
            <a:r>
              <a:rPr lang="en-US" dirty="0"/>
              <a:t>w</a:t>
            </a:r>
            <a:r>
              <a:rPr lang="en-US" dirty="0" smtClean="0"/>
              <a:t>at, </a:t>
            </a:r>
            <a:r>
              <a:rPr lang="en-US" dirty="0" err="1"/>
              <a:t>w</a:t>
            </a:r>
            <a:r>
              <a:rPr lang="en-US" dirty="0" err="1" smtClean="0"/>
              <a:t>aar</a:t>
            </a:r>
            <a:r>
              <a:rPr lang="en-US" dirty="0" smtClean="0"/>
              <a:t>, </a:t>
            </a:r>
            <a:r>
              <a:rPr lang="en-US" dirty="0" err="1"/>
              <a:t>w</a:t>
            </a:r>
            <a:r>
              <a:rPr lang="en-US" dirty="0" err="1" smtClean="0"/>
              <a:t>aarom</a:t>
            </a:r>
            <a:r>
              <a:rPr lang="en-US" dirty="0" smtClean="0"/>
              <a:t>, </a:t>
            </a:r>
            <a:r>
              <a:rPr lang="en-US" dirty="0" err="1" smtClean="0"/>
              <a:t>wanneer</a:t>
            </a:r>
            <a:r>
              <a:rPr lang="en-US" dirty="0" smtClean="0"/>
              <a:t>, </a:t>
            </a:r>
            <a:r>
              <a:rPr lang="en-US" dirty="0" err="1" smtClean="0"/>
              <a:t>waarmee</a:t>
            </a:r>
            <a:r>
              <a:rPr lang="en-US" dirty="0" smtClean="0"/>
              <a:t>, hoe, </a:t>
            </a:r>
            <a:r>
              <a:rPr lang="en-US" dirty="0" err="1" smtClean="0"/>
              <a:t>welke</a:t>
            </a:r>
            <a:r>
              <a:rPr lang="en-US" dirty="0" smtClean="0"/>
              <a:t> etc. </a:t>
            </a:r>
          </a:p>
          <a:p>
            <a:r>
              <a:rPr lang="en-US" dirty="0" err="1" smtClean="0"/>
              <a:t>Vuistregel</a:t>
            </a:r>
            <a:r>
              <a:rPr lang="en-US" dirty="0" smtClean="0"/>
              <a:t>: hoe </a:t>
            </a:r>
            <a:r>
              <a:rPr lang="en-US" dirty="0" err="1" smtClean="0"/>
              <a:t>specifieker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r>
              <a:rPr lang="en-US" dirty="0" smtClean="0"/>
              <a:t>, hoe </a:t>
            </a:r>
            <a:r>
              <a:rPr lang="en-US" dirty="0" err="1" smtClean="0"/>
              <a:t>groter</a:t>
            </a:r>
            <a:r>
              <a:rPr lang="en-US" dirty="0" smtClean="0"/>
              <a:t> het </a:t>
            </a:r>
            <a:r>
              <a:rPr lang="en-US" dirty="0" err="1" smtClean="0"/>
              <a:t>belang</a:t>
            </a:r>
            <a:r>
              <a:rPr lang="en-US" dirty="0" smtClean="0"/>
              <a:t> van </a:t>
            </a:r>
            <a:r>
              <a:rPr lang="en-US" dirty="0" err="1" smtClean="0"/>
              <a:t>vakkennis</a:t>
            </a:r>
            <a:r>
              <a:rPr lang="en-US" dirty="0" smtClean="0"/>
              <a:t> is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stellen</a:t>
            </a:r>
            <a:r>
              <a:rPr lang="en-US" dirty="0" smtClean="0"/>
              <a:t> van de </a:t>
            </a:r>
            <a:r>
              <a:rPr lang="en-US" dirty="0" err="1" smtClean="0"/>
              <a:t>juiste</a:t>
            </a:r>
            <a:r>
              <a:rPr lang="en-US" dirty="0" smtClean="0"/>
              <a:t> </a:t>
            </a:r>
            <a:r>
              <a:rPr lang="en-US" dirty="0" err="1" smtClean="0"/>
              <a:t>vragen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52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De disposition,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ordenen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Aandachtspunt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: </a:t>
            </a:r>
            <a:r>
              <a:rPr lang="en-US" dirty="0" err="1" smtClean="0"/>
              <a:t>houdt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met het </a:t>
            </a:r>
            <a:r>
              <a:rPr lang="en-US" dirty="0" err="1" smtClean="0"/>
              <a:t>publiek</a:t>
            </a:r>
            <a:r>
              <a:rPr lang="en-US" dirty="0" smtClean="0"/>
              <a:t> van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!</a:t>
            </a:r>
          </a:p>
          <a:p>
            <a:r>
              <a:rPr lang="en-US" dirty="0" smtClean="0"/>
              <a:t>Het </a:t>
            </a:r>
            <a:r>
              <a:rPr lang="en-US" dirty="0" err="1" smtClean="0"/>
              <a:t>doel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is: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r>
              <a:rPr lang="en-US" dirty="0" smtClean="0"/>
              <a:t>.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is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belangrijk</a:t>
            </a:r>
            <a:r>
              <a:rPr lang="en-US" dirty="0" smtClean="0"/>
              <a:t>. </a:t>
            </a:r>
            <a:r>
              <a:rPr lang="en-US" dirty="0" err="1" smtClean="0"/>
              <a:t>Toch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alleen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conclusies</a:t>
            </a:r>
            <a:r>
              <a:rPr lang="en-US" dirty="0" smtClean="0"/>
              <a:t>. </a:t>
            </a:r>
            <a:r>
              <a:rPr lang="en-US" dirty="0" err="1" smtClean="0"/>
              <a:t>Volgens</a:t>
            </a:r>
            <a:r>
              <a:rPr lang="en-US" dirty="0" smtClean="0"/>
              <a:t> de regels van 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vijf</a:t>
            </a:r>
            <a:r>
              <a:rPr lang="en-US" dirty="0" smtClean="0"/>
              <a:t> </a:t>
            </a:r>
            <a:r>
              <a:rPr lang="en-US" dirty="0" err="1" smtClean="0"/>
              <a:t>delen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Het </a:t>
            </a:r>
            <a:r>
              <a:rPr lang="en-US" dirty="0" err="1" smtClean="0"/>
              <a:t>feitenoverzicht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aangekondigde</a:t>
            </a:r>
            <a:r>
              <a:rPr lang="en-US" dirty="0" smtClean="0"/>
              <a:t> </a:t>
            </a:r>
            <a:r>
              <a:rPr lang="en-US" dirty="0" err="1" smtClean="0"/>
              <a:t>indeling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argumentatie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bepalen</a:t>
            </a:r>
            <a:r>
              <a:rPr lang="en-US" dirty="0" smtClean="0"/>
              <a:t> in </a:t>
            </a:r>
            <a:r>
              <a:rPr lang="en-US" dirty="0" err="1" smtClean="0"/>
              <a:t>grote</a:t>
            </a:r>
            <a:r>
              <a:rPr lang="en-US" dirty="0" smtClean="0"/>
              <a:t> mate de </a:t>
            </a:r>
            <a:r>
              <a:rPr lang="en-US" dirty="0" err="1" smtClean="0"/>
              <a:t>overtuigingskracht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3447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4645</TotalTime>
  <Words>2666</Words>
  <Application>Microsoft Office PowerPoint</Application>
  <PresentationFormat>Widescreen</PresentationFormat>
  <Paragraphs>243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Century Schoolbook</vt:lpstr>
      <vt:lpstr>Wingdings 2</vt:lpstr>
      <vt:lpstr>View</vt:lpstr>
      <vt:lpstr>Argumenteren</vt:lpstr>
      <vt:lpstr>Logica en Retorica</vt:lpstr>
      <vt:lpstr>Logica</vt:lpstr>
      <vt:lpstr>Voorbeeld</vt:lpstr>
      <vt:lpstr>Uitleg</vt:lpstr>
      <vt:lpstr>Incomplete argumentaties</vt:lpstr>
      <vt:lpstr>Retorica</vt:lpstr>
      <vt:lpstr>1. De inventio,  het verzamelen van de stof</vt:lpstr>
      <vt:lpstr>2. De disposition,  het ordenen van de stof</vt:lpstr>
      <vt:lpstr>1. exordium,  de inleiding van een betoog</vt:lpstr>
      <vt:lpstr>2. Narratio,  het feitenoverzicht</vt:lpstr>
      <vt:lpstr>3. Partitio,  de aangekondigde indeling</vt:lpstr>
      <vt:lpstr>4. Argumentatio,  de argumentatie</vt:lpstr>
      <vt:lpstr>5. Peroratio of conclusio,  de afsluiting</vt:lpstr>
      <vt:lpstr>Oefening 1</vt:lpstr>
      <vt:lpstr>uitleg</vt:lpstr>
      <vt:lpstr>Oefening 2</vt:lpstr>
      <vt:lpstr>uitleg</vt:lpstr>
      <vt:lpstr>Oefening 3</vt:lpstr>
      <vt:lpstr>Oefening 3.1 en 3.2</vt:lpstr>
      <vt:lpstr>Uitleg 3.1</vt:lpstr>
      <vt:lpstr>Uitleg 3.2</vt:lpstr>
      <vt:lpstr>Oefening 4</vt:lpstr>
      <vt:lpstr>PowerPoint Presentation</vt:lpstr>
      <vt:lpstr>Uitleg 4</vt:lpstr>
      <vt:lpstr>Oefening 5</vt:lpstr>
      <vt:lpstr>Oefening 6</vt:lpstr>
      <vt:lpstr>Oefening 7</vt:lpstr>
      <vt:lpstr>Oefening 7.1 en 7.2</vt:lpstr>
      <vt:lpstr>Oefening 8</vt:lpstr>
      <vt:lpstr>PowerPoint Presentation</vt:lpstr>
      <vt:lpstr>Schrijfopdracht</vt:lpstr>
      <vt:lpstr>Hulpvragen betoog: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Argumenteren</dc:title>
  <dc:creator>corei3</dc:creator>
  <cp:lastModifiedBy>corei3</cp:lastModifiedBy>
  <cp:revision>58</cp:revision>
  <dcterms:created xsi:type="dcterms:W3CDTF">2020-02-20T12:47:52Z</dcterms:created>
  <dcterms:modified xsi:type="dcterms:W3CDTF">2020-02-23T18:13:02Z</dcterms:modified>
</cp:coreProperties>
</file>