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45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5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7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6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6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9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92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5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76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B1F0F-27B1-49B9-8CED-8B946C9DB082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702F9-7D19-45E6-B84C-2C1A27FE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2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presentatie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20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Voorbereiding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Overtuigende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err="1" smtClean="0"/>
              <a:t>Structuren</a:t>
            </a:r>
            <a:r>
              <a:rPr lang="en-US" i="1" dirty="0" smtClean="0"/>
              <a:t> </a:t>
            </a:r>
            <a:r>
              <a:rPr lang="en-US" i="1" dirty="0" err="1" smtClean="0"/>
              <a:t>bij</a:t>
            </a:r>
            <a:r>
              <a:rPr lang="en-US" i="1" dirty="0" smtClean="0"/>
              <a:t> </a:t>
            </a:r>
            <a:r>
              <a:rPr lang="en-US" i="1" dirty="0" err="1" smtClean="0"/>
              <a:t>overtuigende</a:t>
            </a:r>
            <a:r>
              <a:rPr lang="en-US" i="1" dirty="0" smtClean="0"/>
              <a:t> </a:t>
            </a:r>
            <a:r>
              <a:rPr lang="en-US" i="1" dirty="0" err="1" smtClean="0"/>
              <a:t>presentaties</a:t>
            </a:r>
            <a:r>
              <a:rPr lang="en-US" i="1" dirty="0" smtClean="0"/>
              <a:t>:</a:t>
            </a:r>
          </a:p>
          <a:p>
            <a:r>
              <a:rPr lang="en-US" dirty="0" err="1"/>
              <a:t>v</a:t>
            </a:r>
            <a:r>
              <a:rPr lang="en-US" dirty="0" err="1" smtClean="0"/>
              <a:t>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nadelenstructuur</a:t>
            </a:r>
            <a:endParaRPr lang="en-US" dirty="0" smtClean="0"/>
          </a:p>
          <a:p>
            <a:r>
              <a:rPr lang="en-US" dirty="0" err="1" smtClean="0"/>
              <a:t>argumentatiestructuur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en-US" dirty="0" err="1" smtClean="0"/>
              <a:t>Documenteer</a:t>
            </a:r>
            <a:r>
              <a:rPr lang="en-US" dirty="0" smtClean="0"/>
              <a:t> je</a:t>
            </a:r>
          </a:p>
          <a:p>
            <a:pPr marL="342900" indent="-342900">
              <a:buAutoNum type="arabicPeriod"/>
            </a:pPr>
            <a:r>
              <a:rPr lang="en-US" dirty="0" smtClean="0"/>
              <a:t>Neem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standpunt</a:t>
            </a:r>
            <a:r>
              <a:rPr lang="en-US" dirty="0" smtClean="0"/>
              <a:t> in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Bedenk</a:t>
            </a:r>
            <a:r>
              <a:rPr lang="en-US" dirty="0" smtClean="0"/>
              <a:t> </a:t>
            </a:r>
            <a:r>
              <a:rPr lang="en-US" dirty="0" err="1" smtClean="0"/>
              <a:t>welk</a:t>
            </a:r>
            <a:r>
              <a:rPr lang="en-US" dirty="0" smtClean="0"/>
              <a:t> </a:t>
            </a:r>
            <a:r>
              <a:rPr lang="en-US" dirty="0" err="1" smtClean="0"/>
              <a:t>standpunt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innemen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Kies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bijpassende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Bepaal</a:t>
            </a:r>
            <a:r>
              <a:rPr lang="en-US" dirty="0" smtClean="0"/>
              <a:t> met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je </a:t>
            </a:r>
            <a:r>
              <a:rPr lang="en-US" dirty="0" err="1" smtClean="0"/>
              <a:t>je</a:t>
            </a:r>
            <a:r>
              <a:rPr lang="en-US" dirty="0" smtClean="0"/>
              <a:t> </a:t>
            </a:r>
            <a:r>
              <a:rPr lang="en-US" dirty="0" err="1" smtClean="0"/>
              <a:t>standpunt</a:t>
            </a:r>
            <a:r>
              <a:rPr lang="en-US" dirty="0" smtClean="0"/>
              <a:t>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onderbouwen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Bepaal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publiek</a:t>
            </a:r>
            <a:r>
              <a:rPr lang="en-US" dirty="0" smtClean="0"/>
              <a:t> met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negatief</a:t>
            </a:r>
            <a:r>
              <a:rPr lang="en-US" dirty="0" smtClean="0"/>
              <a:t> </a:t>
            </a:r>
            <a:r>
              <a:rPr lang="en-US" dirty="0" err="1" smtClean="0"/>
              <a:t>standpunt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tegenargumenten</a:t>
            </a:r>
            <a:r>
              <a:rPr lang="en-US" dirty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kunt</a:t>
            </a:r>
            <a:r>
              <a:rPr lang="en-US" dirty="0" smtClean="0"/>
              <a:t> </a:t>
            </a:r>
            <a:r>
              <a:rPr lang="en-US" dirty="0" err="1" smtClean="0"/>
              <a:t>weerleggen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Maak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bouwplan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Bepaal</a:t>
            </a:r>
            <a:r>
              <a:rPr lang="en-US" dirty="0" smtClean="0"/>
              <a:t> de </a:t>
            </a:r>
            <a:r>
              <a:rPr lang="en-US" dirty="0" err="1" smtClean="0"/>
              <a:t>hulpmiddelen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Maak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spiekbriefje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Oefen</a:t>
            </a:r>
            <a:r>
              <a:rPr lang="en-US" dirty="0" smtClean="0"/>
              <a:t> de </a:t>
            </a:r>
            <a:r>
              <a:rPr lang="en-US" dirty="0" err="1" smtClean="0"/>
              <a:t>presentatie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077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Voorbeelden</a:t>
            </a:r>
            <a:r>
              <a:rPr lang="en-US" dirty="0" smtClean="0"/>
              <a:t> </a:t>
            </a:r>
            <a:r>
              <a:rPr lang="en-US" dirty="0" err="1" smtClean="0"/>
              <a:t>Bouwplan</a:t>
            </a:r>
            <a:r>
              <a:rPr lang="en-US" dirty="0" smtClean="0"/>
              <a:t> </a:t>
            </a:r>
            <a:r>
              <a:rPr lang="en-US" dirty="0" err="1" smtClean="0"/>
              <a:t>informatieve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Onderwerp</a:t>
            </a:r>
            <a:r>
              <a:rPr lang="en-US" dirty="0" smtClean="0"/>
              <a:t>: </a:t>
            </a:r>
            <a:r>
              <a:rPr lang="en-US" dirty="0"/>
              <a:t> </a:t>
            </a:r>
            <a:r>
              <a:rPr lang="en-US" dirty="0" smtClean="0"/>
              <a:t>DIERPROEVEN</a:t>
            </a:r>
          </a:p>
          <a:p>
            <a:r>
              <a:rPr lang="en-US" dirty="0" err="1" smtClean="0"/>
              <a:t>Constatering</a:t>
            </a:r>
            <a:r>
              <a:rPr lang="en-US" dirty="0" smtClean="0"/>
              <a:t>:  </a:t>
            </a:r>
            <a:r>
              <a:rPr lang="en-US" dirty="0" err="1" smtClean="0"/>
              <a:t>dierproeven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verborgen</a:t>
            </a:r>
            <a:r>
              <a:rPr lang="en-US" dirty="0" smtClean="0"/>
              <a:t>, </a:t>
            </a:r>
            <a:r>
              <a:rPr lang="en-US" dirty="0" err="1" smtClean="0"/>
              <a:t>waardoor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dieren</a:t>
            </a:r>
            <a:r>
              <a:rPr lang="en-US" dirty="0" smtClean="0"/>
              <a:t> </a:t>
            </a:r>
            <a:r>
              <a:rPr lang="en-US" dirty="0" err="1" smtClean="0"/>
              <a:t>lijden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Wat is het </a:t>
            </a:r>
            <a:r>
              <a:rPr lang="en-US" dirty="0" err="1" smtClean="0"/>
              <a:t>probleem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Waarom</a:t>
            </a:r>
            <a:r>
              <a:rPr lang="en-US" dirty="0" smtClean="0"/>
              <a:t> is het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Waarom</a:t>
            </a:r>
            <a:r>
              <a:rPr lang="en-US" dirty="0" smtClean="0"/>
              <a:t> is het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Oorzaken</a:t>
            </a:r>
            <a:r>
              <a:rPr lang="en-US" dirty="0" smtClean="0"/>
              <a:t> </a:t>
            </a:r>
            <a:r>
              <a:rPr lang="en-US" dirty="0" err="1" smtClean="0"/>
              <a:t>geheimzinnigheid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Oorzaak</a:t>
            </a:r>
            <a:r>
              <a:rPr lang="en-US" dirty="0" smtClean="0"/>
              <a:t> </a:t>
            </a:r>
            <a:r>
              <a:rPr lang="en-US" dirty="0" err="1" smtClean="0"/>
              <a:t>maatschappelijke</a:t>
            </a:r>
            <a:r>
              <a:rPr lang="en-US" dirty="0" smtClean="0"/>
              <a:t> </a:t>
            </a:r>
            <a:r>
              <a:rPr lang="en-US" dirty="0" err="1" smtClean="0"/>
              <a:t>onrust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Oplossingen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9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het </a:t>
            </a:r>
            <a:r>
              <a:rPr lang="en-US" dirty="0" err="1" smtClean="0"/>
              <a:t>probleem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Jaarlijks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600.000 </a:t>
            </a:r>
            <a:r>
              <a:rPr lang="en-US" dirty="0" err="1" smtClean="0"/>
              <a:t>dieren</a:t>
            </a:r>
            <a:r>
              <a:rPr lang="en-US" dirty="0" smtClean="0"/>
              <a:t> </a:t>
            </a:r>
            <a:r>
              <a:rPr lang="en-US" dirty="0" err="1" smtClean="0"/>
              <a:t>gebruikt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dierproeven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Toepassingen</a:t>
            </a:r>
            <a:r>
              <a:rPr lang="en-US" dirty="0" smtClean="0"/>
              <a:t>: </a:t>
            </a:r>
            <a:r>
              <a:rPr lang="en-US" dirty="0" err="1" smtClean="0"/>
              <a:t>vooral</a:t>
            </a:r>
            <a:r>
              <a:rPr lang="en-US" dirty="0" smtClean="0"/>
              <a:t> in de </a:t>
            </a:r>
            <a:r>
              <a:rPr lang="en-US" dirty="0" err="1" smtClean="0"/>
              <a:t>farmaceutische</a:t>
            </a:r>
            <a:r>
              <a:rPr lang="en-US" dirty="0" smtClean="0"/>
              <a:t> </a:t>
            </a:r>
            <a:r>
              <a:rPr lang="en-US" dirty="0" err="1" smtClean="0"/>
              <a:t>industrie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8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Waarom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geheimzinnig</a:t>
            </a:r>
            <a:r>
              <a:rPr lang="en-US" dirty="0" smtClean="0"/>
              <a:t> </a:t>
            </a:r>
            <a:r>
              <a:rPr lang="en-US" dirty="0" err="1" smtClean="0"/>
              <a:t>gedaan</a:t>
            </a:r>
            <a:r>
              <a:rPr lang="en-US" dirty="0" smtClean="0"/>
              <a:t> over </a:t>
            </a:r>
            <a:r>
              <a:rPr lang="en-US" dirty="0" err="1" smtClean="0"/>
              <a:t>aantallen</a:t>
            </a:r>
            <a:r>
              <a:rPr lang="en-US" dirty="0" smtClean="0"/>
              <a:t>, </a:t>
            </a:r>
            <a:r>
              <a:rPr lang="en-US" dirty="0" err="1" smtClean="0"/>
              <a:t>doelen</a:t>
            </a:r>
            <a:r>
              <a:rPr lang="en-US" dirty="0" smtClean="0"/>
              <a:t>, </a:t>
            </a:r>
            <a:r>
              <a:rPr lang="en-US" dirty="0" err="1" smtClean="0"/>
              <a:t>methoden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Ethische</a:t>
            </a:r>
            <a:r>
              <a:rPr lang="en-US" dirty="0" smtClean="0"/>
              <a:t> </a:t>
            </a:r>
            <a:r>
              <a:rPr lang="en-US" dirty="0" err="1" smtClean="0"/>
              <a:t>bezwaren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Maatschappelijke</a:t>
            </a:r>
            <a:r>
              <a:rPr lang="en-US" dirty="0" smtClean="0"/>
              <a:t> </a:t>
            </a:r>
            <a:r>
              <a:rPr lang="en-US" dirty="0" err="1" smtClean="0"/>
              <a:t>onrust</a:t>
            </a:r>
            <a:r>
              <a:rPr lang="en-US" dirty="0" smtClean="0"/>
              <a:t> </a:t>
            </a:r>
            <a:r>
              <a:rPr lang="en-US" dirty="0" err="1" smtClean="0"/>
              <a:t>leidt</a:t>
            </a:r>
            <a:r>
              <a:rPr lang="en-US" dirty="0" smtClean="0"/>
              <a:t> </a:t>
            </a:r>
            <a:r>
              <a:rPr lang="en-US" dirty="0" err="1" smtClean="0"/>
              <a:t>soms</a:t>
            </a:r>
            <a:r>
              <a:rPr lang="en-US" dirty="0" smtClean="0"/>
              <a:t> tot </a:t>
            </a:r>
            <a:r>
              <a:rPr lang="en-US" dirty="0" err="1" smtClean="0"/>
              <a:t>ontoelaatbaar</a:t>
            </a:r>
            <a:r>
              <a:rPr lang="en-US" dirty="0" smtClean="0"/>
              <a:t> </a:t>
            </a:r>
            <a:r>
              <a:rPr lang="en-US" dirty="0" err="1" smtClean="0"/>
              <a:t>geweld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62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Oorzaken</a:t>
            </a:r>
            <a:r>
              <a:rPr lang="en-US" dirty="0" smtClean="0"/>
              <a:t> </a:t>
            </a:r>
            <a:r>
              <a:rPr lang="en-US" dirty="0" err="1" smtClean="0"/>
              <a:t>geheimzinnigheid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Concurrentie</a:t>
            </a:r>
            <a:r>
              <a:rPr lang="en-US" dirty="0" smtClean="0"/>
              <a:t> </a:t>
            </a:r>
            <a:r>
              <a:rPr lang="en-US" dirty="0" err="1" smtClean="0"/>
              <a:t>overwegingen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Vrees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verplaatsing</a:t>
            </a:r>
            <a:r>
              <a:rPr lang="en-US" dirty="0" smtClean="0"/>
              <a:t> </a:t>
            </a:r>
            <a:r>
              <a:rPr lang="en-US" dirty="0" err="1" smtClean="0"/>
              <a:t>laboratoria</a:t>
            </a:r>
            <a:r>
              <a:rPr lang="en-US" dirty="0" smtClean="0"/>
              <a:t> </a:t>
            </a:r>
            <a:r>
              <a:rPr lang="en-US" dirty="0" err="1" smtClean="0"/>
              <a:t>buitenland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Angst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maatschappelijke</a:t>
            </a:r>
            <a:r>
              <a:rPr lang="en-US" dirty="0" smtClean="0"/>
              <a:t> </a:t>
            </a:r>
            <a:r>
              <a:rPr lang="en-US" dirty="0" err="1" smtClean="0"/>
              <a:t>onrust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76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Oorzaak</a:t>
            </a:r>
            <a:r>
              <a:rPr lang="en-US" dirty="0" smtClean="0"/>
              <a:t> </a:t>
            </a:r>
            <a:r>
              <a:rPr lang="en-US" dirty="0" err="1" smtClean="0"/>
              <a:t>maatschappelijke</a:t>
            </a:r>
            <a:r>
              <a:rPr lang="en-US" dirty="0" smtClean="0"/>
              <a:t> </a:t>
            </a:r>
            <a:r>
              <a:rPr lang="en-US" dirty="0" err="1" smtClean="0"/>
              <a:t>onrust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Geslotenheid</a:t>
            </a:r>
            <a:r>
              <a:rPr lang="en-US" dirty="0" smtClean="0"/>
              <a:t> van de sector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77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Oplossingen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Meer </a:t>
            </a:r>
            <a:r>
              <a:rPr lang="en-US" dirty="0" err="1" smtClean="0"/>
              <a:t>openheid</a:t>
            </a:r>
            <a:r>
              <a:rPr lang="en-US" dirty="0" smtClean="0"/>
              <a:t> van de sector:</a:t>
            </a:r>
          </a:p>
          <a:p>
            <a:pPr lvl="1"/>
            <a:r>
              <a:rPr lang="en-US" dirty="0" err="1" smtClean="0"/>
              <a:t>Informatie</a:t>
            </a:r>
            <a:r>
              <a:rPr lang="en-US" dirty="0" smtClean="0"/>
              <a:t> over </a:t>
            </a:r>
            <a:r>
              <a:rPr lang="en-US" dirty="0" err="1" smtClean="0"/>
              <a:t>aantallen</a:t>
            </a:r>
            <a:r>
              <a:rPr lang="en-US" dirty="0" smtClean="0"/>
              <a:t>, </a:t>
            </a:r>
            <a:r>
              <a:rPr lang="en-US" dirty="0" err="1" smtClean="0"/>
              <a:t>doelen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methoden</a:t>
            </a:r>
            <a:endParaRPr lang="en-US" dirty="0" smtClean="0"/>
          </a:p>
          <a:p>
            <a:pPr lvl="1"/>
            <a:r>
              <a:rPr lang="en-US" dirty="0" err="1" smtClean="0"/>
              <a:t>Bereidheid</a:t>
            </a:r>
            <a:r>
              <a:rPr lang="en-US" dirty="0" smtClean="0"/>
              <a:t> om in </a:t>
            </a:r>
            <a:r>
              <a:rPr lang="en-US" dirty="0" err="1" smtClean="0"/>
              <a:t>debat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met </a:t>
            </a:r>
            <a:r>
              <a:rPr lang="en-US" dirty="0" err="1" smtClean="0"/>
              <a:t>tegenstanders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(</a:t>
            </a:r>
            <a:r>
              <a:rPr lang="en-US" dirty="0" err="1" smtClean="0"/>
              <a:t>blijven</a:t>
            </a:r>
            <a:r>
              <a:rPr lang="en-US" dirty="0" smtClean="0"/>
              <a:t>) </a:t>
            </a:r>
            <a:r>
              <a:rPr lang="en-US" dirty="0" err="1" smtClean="0"/>
              <a:t>zoeken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</a:t>
            </a:r>
            <a:r>
              <a:rPr lang="en-US" dirty="0" err="1" smtClean="0"/>
              <a:t>alternatieven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273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Vaste</a:t>
            </a:r>
            <a:r>
              <a:rPr lang="en-US" dirty="0" smtClean="0"/>
              <a:t> </a:t>
            </a:r>
            <a:r>
              <a:rPr lang="en-US" dirty="0" err="1" smtClean="0"/>
              <a:t>tekststructuren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/>
              <a:t>Informatieve</a:t>
            </a:r>
            <a:r>
              <a:rPr lang="en-US" dirty="0" smtClean="0"/>
              <a:t> </a:t>
            </a:r>
            <a:r>
              <a:rPr lang="en-US" dirty="0" err="1" smtClean="0"/>
              <a:t>presentaties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antwoordstructuur</a:t>
            </a:r>
            <a:endParaRPr lang="en-US" dirty="0" smtClean="0"/>
          </a:p>
          <a:p>
            <a:r>
              <a:rPr lang="en-US" dirty="0" err="1" smtClean="0"/>
              <a:t>Aspectenstructuur</a:t>
            </a:r>
            <a:endParaRPr lang="en-US" dirty="0" smtClean="0"/>
          </a:p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endParaRPr lang="en-US" dirty="0" smtClean="0"/>
          </a:p>
          <a:p>
            <a:r>
              <a:rPr lang="en-US" dirty="0" err="1" smtClean="0"/>
              <a:t>Verklaringsstructuur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Overtuigende</a:t>
            </a:r>
            <a:r>
              <a:rPr lang="en-US" dirty="0" smtClean="0"/>
              <a:t> </a:t>
            </a:r>
            <a:r>
              <a:rPr lang="en-US" dirty="0" err="1" smtClean="0"/>
              <a:t>presentaties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Argumentatiestructuur</a:t>
            </a:r>
            <a:endParaRPr lang="en-US" dirty="0" smtClean="0"/>
          </a:p>
          <a:p>
            <a:r>
              <a:rPr lang="en-US" dirty="0" err="1" smtClean="0"/>
              <a:t>Voor</a:t>
            </a:r>
            <a:r>
              <a:rPr lang="en-US" dirty="0" smtClean="0"/>
              <a:t>/</a:t>
            </a:r>
            <a:r>
              <a:rPr lang="en-US" dirty="0" err="1" smtClean="0"/>
              <a:t>nadelenstructuur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8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antwoordstructuur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Inleiding</a:t>
            </a:r>
            <a:r>
              <a:rPr lang="en-US" dirty="0" smtClean="0"/>
              <a:t>: 		</a:t>
            </a:r>
            <a:r>
              <a:rPr lang="en-US" dirty="0" err="1" smtClean="0"/>
              <a:t>vraag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Middenstuk</a:t>
            </a:r>
            <a:r>
              <a:rPr lang="en-US" dirty="0" smtClean="0"/>
              <a:t>: 	</a:t>
            </a:r>
            <a:r>
              <a:rPr lang="en-US" dirty="0" err="1" smtClean="0"/>
              <a:t>antwoorden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Slot: 		</a:t>
            </a:r>
            <a:r>
              <a:rPr lang="en-US" dirty="0" err="1" smtClean="0"/>
              <a:t>samenvatting</a:t>
            </a:r>
            <a:r>
              <a:rPr lang="en-US" dirty="0" smtClean="0"/>
              <a:t>/</a:t>
            </a:r>
            <a:r>
              <a:rPr lang="en-US" dirty="0" err="1" smtClean="0"/>
              <a:t>conclusie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0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Aspectenstructuur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Inleiding</a:t>
            </a:r>
            <a:r>
              <a:rPr lang="en-US" dirty="0" smtClean="0"/>
              <a:t>: 		</a:t>
            </a:r>
            <a:r>
              <a:rPr lang="en-US" dirty="0" err="1" smtClean="0"/>
              <a:t>onderwerp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Middenstuk</a:t>
            </a:r>
            <a:r>
              <a:rPr lang="en-US" dirty="0" smtClean="0"/>
              <a:t>: 	diverse </a:t>
            </a:r>
            <a:r>
              <a:rPr lang="en-US" dirty="0" err="1" smtClean="0"/>
              <a:t>aspecten</a:t>
            </a:r>
            <a:r>
              <a:rPr lang="en-US" dirty="0" smtClean="0"/>
              <a:t> van het </a:t>
            </a:r>
            <a:r>
              <a:rPr lang="en-US" dirty="0" err="1" smtClean="0"/>
              <a:t>onderwerp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81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opbouw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r>
              <a:rPr lang="en-US" dirty="0" smtClean="0"/>
              <a:t> 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inleiding</a:t>
            </a:r>
            <a:endParaRPr lang="en-US" dirty="0" smtClean="0"/>
          </a:p>
          <a:p>
            <a:pPr lvl="1"/>
            <a:r>
              <a:rPr lang="en-US" dirty="0" smtClean="0"/>
              <a:t>Het </a:t>
            </a:r>
            <a:r>
              <a:rPr lang="en-US" dirty="0" err="1" smtClean="0"/>
              <a:t>middenstuk</a:t>
            </a:r>
            <a:endParaRPr lang="en-US" dirty="0" smtClean="0"/>
          </a:p>
          <a:p>
            <a:pPr lvl="1"/>
            <a:r>
              <a:rPr lang="en-US" dirty="0" smtClean="0"/>
              <a:t>Het slot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toekomststructuur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Inleiding</a:t>
            </a:r>
            <a:r>
              <a:rPr lang="en-US" dirty="0" smtClean="0"/>
              <a:t>: 		</a:t>
            </a:r>
            <a:r>
              <a:rPr lang="en-US" dirty="0" err="1" smtClean="0"/>
              <a:t>onderwerp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Middenstuk</a:t>
            </a:r>
            <a:r>
              <a:rPr lang="en-US" dirty="0" smtClean="0"/>
              <a:t>:	</a:t>
            </a:r>
            <a:r>
              <a:rPr lang="en-US" dirty="0" err="1" smtClean="0"/>
              <a:t>situatie</a:t>
            </a:r>
            <a:r>
              <a:rPr lang="en-US" dirty="0" smtClean="0"/>
              <a:t> </a:t>
            </a:r>
            <a:r>
              <a:rPr lang="en-US" dirty="0" err="1" smtClean="0"/>
              <a:t>vroeger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	</a:t>
            </a:r>
            <a:r>
              <a:rPr lang="en-US" dirty="0" err="1" smtClean="0"/>
              <a:t>situatie</a:t>
            </a:r>
            <a:r>
              <a:rPr lang="en-US" dirty="0" smtClean="0"/>
              <a:t> nu</a:t>
            </a:r>
          </a:p>
          <a:p>
            <a:endParaRPr lang="en-US" dirty="0"/>
          </a:p>
          <a:p>
            <a:r>
              <a:rPr lang="en-US" dirty="0" smtClean="0"/>
              <a:t>Slot: 		</a:t>
            </a:r>
            <a:r>
              <a:rPr lang="en-US" dirty="0" err="1" smtClean="0"/>
              <a:t>conclusie</a:t>
            </a:r>
            <a:r>
              <a:rPr lang="en-US" dirty="0" smtClean="0"/>
              <a:t> of </a:t>
            </a:r>
            <a:r>
              <a:rPr lang="en-US" dirty="0" err="1" smtClean="0"/>
              <a:t>situatie</a:t>
            </a:r>
            <a:r>
              <a:rPr lang="en-US" dirty="0" smtClean="0"/>
              <a:t> in de </a:t>
            </a:r>
            <a:r>
              <a:rPr lang="en-US" dirty="0" err="1" smtClean="0"/>
              <a:t>toekomst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48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Verklaringsstructuur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Inleiding</a:t>
            </a:r>
            <a:r>
              <a:rPr lang="en-US" dirty="0" smtClean="0"/>
              <a:t>: 		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Middenstuk</a:t>
            </a:r>
            <a:r>
              <a:rPr lang="en-US" dirty="0" smtClean="0"/>
              <a:t>: 	</a:t>
            </a:r>
            <a:r>
              <a:rPr lang="en-US" dirty="0" err="1" smtClean="0"/>
              <a:t>kenmerken</a:t>
            </a:r>
            <a:r>
              <a:rPr lang="en-US" dirty="0" smtClean="0"/>
              <a:t>/</a:t>
            </a:r>
            <a:r>
              <a:rPr lang="en-US" dirty="0" err="1" smtClean="0"/>
              <a:t>voorbeelden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                      	</a:t>
            </a:r>
            <a:r>
              <a:rPr lang="en-US" dirty="0" err="1" smtClean="0"/>
              <a:t>verklaring</a:t>
            </a:r>
            <a:r>
              <a:rPr lang="en-US" dirty="0" smtClean="0"/>
              <a:t>(</a:t>
            </a:r>
            <a:r>
              <a:rPr lang="en-US" dirty="0" err="1" smtClean="0"/>
              <a:t>en</a:t>
            </a:r>
            <a:r>
              <a:rPr lang="en-US" dirty="0" smtClean="0"/>
              <a:t>)/</a:t>
            </a:r>
            <a:r>
              <a:rPr lang="en-US" dirty="0" err="1" smtClean="0"/>
              <a:t>oorzaak</a:t>
            </a:r>
            <a:r>
              <a:rPr lang="en-US" dirty="0" smtClean="0"/>
              <a:t>/</a:t>
            </a:r>
            <a:r>
              <a:rPr lang="en-US" dirty="0" err="1" smtClean="0"/>
              <a:t>oorzaken</a:t>
            </a:r>
            <a:r>
              <a:rPr lang="en-US" dirty="0" smtClean="0"/>
              <a:t>/</a:t>
            </a:r>
            <a:r>
              <a:rPr lang="en-US" dirty="0" err="1" smtClean="0"/>
              <a:t>reden</a:t>
            </a:r>
            <a:r>
              <a:rPr lang="en-US" dirty="0" smtClean="0"/>
              <a:t>(</a:t>
            </a:r>
            <a:r>
              <a:rPr lang="en-US" dirty="0" err="1" smtClean="0"/>
              <a:t>en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Slot: 		</a:t>
            </a:r>
            <a:r>
              <a:rPr lang="en-US" dirty="0" err="1" smtClean="0"/>
              <a:t>samenvatting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Argumentatiestructuur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Inleiding</a:t>
            </a:r>
            <a:r>
              <a:rPr lang="en-US" dirty="0" smtClean="0"/>
              <a:t>: 		</a:t>
            </a:r>
            <a:r>
              <a:rPr lang="en-US" dirty="0" err="1" smtClean="0"/>
              <a:t>stelling</a:t>
            </a:r>
            <a:r>
              <a:rPr lang="en-US" dirty="0" smtClean="0"/>
              <a:t>/</a:t>
            </a:r>
            <a:r>
              <a:rPr lang="en-US" dirty="0" err="1" smtClean="0"/>
              <a:t>standpunt</a:t>
            </a:r>
            <a:r>
              <a:rPr lang="en-US" dirty="0" smtClean="0"/>
              <a:t> (</a:t>
            </a:r>
            <a:r>
              <a:rPr lang="en-US" dirty="0" err="1" smtClean="0"/>
              <a:t>eventueel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Middenstuk</a:t>
            </a:r>
            <a:r>
              <a:rPr lang="en-US" dirty="0" smtClean="0"/>
              <a:t>: 	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stelling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                      	</a:t>
            </a:r>
            <a:r>
              <a:rPr lang="en-US" dirty="0" err="1" smtClean="0"/>
              <a:t>tegenargumenten</a:t>
            </a:r>
            <a:r>
              <a:rPr lang="en-US" dirty="0" smtClean="0"/>
              <a:t> (+ </a:t>
            </a:r>
            <a:r>
              <a:rPr lang="en-US" dirty="0" err="1" smtClean="0"/>
              <a:t>weerlegging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Slot: 		</a:t>
            </a:r>
            <a:r>
              <a:rPr lang="en-US" dirty="0" err="1" smtClean="0"/>
              <a:t>herhaling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52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Voor</a:t>
            </a:r>
            <a:r>
              <a:rPr lang="en-US" dirty="0" smtClean="0"/>
              <a:t>/</a:t>
            </a:r>
            <a:r>
              <a:rPr lang="en-US" dirty="0" err="1" smtClean="0"/>
              <a:t>nadelenstructuur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Inleiding</a:t>
            </a:r>
            <a:r>
              <a:rPr lang="en-US" dirty="0" smtClean="0"/>
              <a:t>: 		</a:t>
            </a:r>
            <a:r>
              <a:rPr lang="en-US" dirty="0" err="1" smtClean="0"/>
              <a:t>vraag</a:t>
            </a:r>
            <a:r>
              <a:rPr lang="en-US" dirty="0" smtClean="0"/>
              <a:t> of </a:t>
            </a:r>
            <a:r>
              <a:rPr lang="en-US" dirty="0" err="1" smtClean="0"/>
              <a:t>stelling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Middenstuk</a:t>
            </a:r>
            <a:r>
              <a:rPr lang="en-US" dirty="0" smtClean="0"/>
              <a:t>: 	</a:t>
            </a:r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Slot:			</a:t>
            </a:r>
            <a:r>
              <a:rPr lang="en-US" dirty="0" err="1" smtClean="0"/>
              <a:t>afweging</a:t>
            </a:r>
            <a:r>
              <a:rPr lang="en-US" dirty="0" smtClean="0"/>
              <a:t>, </a:t>
            </a:r>
            <a:r>
              <a:rPr lang="en-US" dirty="0" err="1" smtClean="0"/>
              <a:t>conclusie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Overtuigende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documenteren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Standpunt</a:t>
            </a:r>
            <a:r>
              <a:rPr lang="en-US" dirty="0" smtClean="0"/>
              <a:t>: ……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Standpunt</a:t>
            </a:r>
            <a:r>
              <a:rPr lang="en-US" dirty="0" smtClean="0"/>
              <a:t> </a:t>
            </a:r>
            <a:r>
              <a:rPr lang="en-US" dirty="0" err="1" smtClean="0"/>
              <a:t>publiek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structuur</a:t>
            </a:r>
            <a:r>
              <a:rPr lang="en-US" dirty="0" smtClean="0"/>
              <a:t>: </a:t>
            </a:r>
            <a:r>
              <a:rPr lang="en-US" dirty="0" err="1" smtClean="0"/>
              <a:t>argumentatiestructuur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	argument 1: …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argument 2: …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argument 3: …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tegenargument</a:t>
            </a:r>
            <a:r>
              <a:rPr lang="en-US" dirty="0" smtClean="0"/>
              <a:t> + </a:t>
            </a:r>
            <a:r>
              <a:rPr lang="en-US" dirty="0" err="1" smtClean="0"/>
              <a:t>weerlegging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bouwplan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2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Bouwplan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848975" cy="4646613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Onderwerp</a:t>
            </a:r>
            <a:r>
              <a:rPr lang="en-US" dirty="0" smtClean="0"/>
              <a:t>:		</a:t>
            </a:r>
            <a:r>
              <a:rPr lang="en-US" dirty="0" err="1" smtClean="0"/>
              <a:t>boerkaverbod</a:t>
            </a:r>
            <a:endParaRPr lang="en-US" dirty="0" smtClean="0"/>
          </a:p>
          <a:p>
            <a:r>
              <a:rPr lang="en-US" dirty="0" err="1" smtClean="0"/>
              <a:t>Doel</a:t>
            </a:r>
            <a:r>
              <a:rPr lang="en-US" dirty="0" smtClean="0"/>
              <a:t>:			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ervan</a:t>
            </a:r>
            <a:r>
              <a:rPr lang="en-US" dirty="0" smtClean="0"/>
              <a:t> </a:t>
            </a:r>
            <a:r>
              <a:rPr lang="en-US" dirty="0" err="1" smtClean="0"/>
              <a:t>overtuigen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boerka’s</a:t>
            </a:r>
            <a:r>
              <a:rPr lang="en-US" dirty="0" smtClean="0"/>
              <a:t> </a:t>
            </a:r>
            <a:r>
              <a:rPr lang="en-US" dirty="0" err="1" smtClean="0"/>
              <a:t>verboden</a:t>
            </a:r>
            <a:r>
              <a:rPr lang="en-US" dirty="0" smtClean="0"/>
              <a:t> </a:t>
            </a:r>
            <a:r>
              <a:rPr lang="en-US" dirty="0" err="1" smtClean="0"/>
              <a:t>moeten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Hoofdgedachte</a:t>
            </a:r>
            <a:r>
              <a:rPr lang="en-US" dirty="0" smtClean="0"/>
              <a:t>:	de </a:t>
            </a:r>
            <a:r>
              <a:rPr lang="en-US" dirty="0" err="1" smtClean="0"/>
              <a:t>boerka</a:t>
            </a:r>
            <a:r>
              <a:rPr lang="en-US" dirty="0" smtClean="0"/>
              <a:t> is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vorm</a:t>
            </a:r>
            <a:r>
              <a:rPr lang="en-US" dirty="0" smtClean="0"/>
              <a:t> van </a:t>
            </a:r>
            <a:r>
              <a:rPr lang="en-US" dirty="0" err="1" smtClean="0"/>
              <a:t>vrouwenonderdrukking</a:t>
            </a:r>
            <a:endParaRPr lang="en-US" dirty="0" smtClean="0"/>
          </a:p>
          <a:p>
            <a:r>
              <a:rPr lang="en-US" dirty="0" err="1" smtClean="0"/>
              <a:t>Structuur</a:t>
            </a:r>
            <a:r>
              <a:rPr lang="en-US" dirty="0" smtClean="0"/>
              <a:t>: 		</a:t>
            </a:r>
            <a:r>
              <a:rPr lang="en-US" dirty="0" err="1" smtClean="0"/>
              <a:t>argumentatiestructuur</a:t>
            </a:r>
            <a:endParaRPr lang="en-US" dirty="0" smtClean="0"/>
          </a:p>
          <a:p>
            <a:r>
              <a:rPr lang="en-US" dirty="0" err="1" smtClean="0"/>
              <a:t>Inleiding</a:t>
            </a:r>
            <a:r>
              <a:rPr lang="en-US" dirty="0" smtClean="0"/>
              <a:t>:		-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laat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plaatje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van </a:t>
            </a:r>
            <a:r>
              <a:rPr lang="en-US" dirty="0" err="1" smtClean="0"/>
              <a:t>vrouwen</a:t>
            </a:r>
            <a:r>
              <a:rPr lang="en-US" dirty="0" smtClean="0"/>
              <a:t> in </a:t>
            </a:r>
            <a:r>
              <a:rPr lang="en-US" dirty="0" err="1" smtClean="0"/>
              <a:t>boerka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houd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kort</a:t>
            </a:r>
            <a:r>
              <a:rPr lang="en-US" dirty="0" smtClean="0"/>
              <a:t> </a:t>
            </a:r>
            <a:r>
              <a:rPr lang="en-US" dirty="0" err="1" smtClean="0"/>
              <a:t>gesprekje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	- </a:t>
            </a:r>
            <a:r>
              <a:rPr lang="en-US" dirty="0" err="1" smtClean="0"/>
              <a:t>standpunt</a:t>
            </a:r>
            <a:r>
              <a:rPr lang="en-US" dirty="0" smtClean="0"/>
              <a:t> </a:t>
            </a:r>
            <a:r>
              <a:rPr lang="en-US" dirty="0" err="1" smtClean="0"/>
              <a:t>geven</a:t>
            </a:r>
            <a:endParaRPr lang="en-US" dirty="0"/>
          </a:p>
          <a:p>
            <a:r>
              <a:rPr lang="en-US" dirty="0" smtClean="0"/>
              <a:t>                                 	- </a:t>
            </a:r>
            <a:r>
              <a:rPr lang="en-US" dirty="0" err="1" smtClean="0"/>
              <a:t>vertellen</a:t>
            </a:r>
            <a:r>
              <a:rPr lang="en-US" dirty="0" smtClean="0"/>
              <a:t> wat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doen</a:t>
            </a:r>
            <a:endParaRPr lang="en-US" dirty="0" smtClean="0"/>
          </a:p>
          <a:p>
            <a:r>
              <a:rPr lang="en-US" dirty="0" err="1" smtClean="0"/>
              <a:t>Middenstuk</a:t>
            </a:r>
            <a:r>
              <a:rPr lang="en-US" dirty="0" smtClean="0"/>
              <a:t>:                     argument 1 + </a:t>
            </a:r>
            <a:r>
              <a:rPr lang="en-US" dirty="0" err="1" smtClean="0"/>
              <a:t>onderbouwing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argument 2 + </a:t>
            </a:r>
            <a:r>
              <a:rPr lang="en-US" dirty="0" err="1" smtClean="0"/>
              <a:t>onderbouwing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argument 3 + </a:t>
            </a:r>
            <a:r>
              <a:rPr lang="en-US" dirty="0" err="1" smtClean="0"/>
              <a:t>onderbouwing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</a:t>
            </a:r>
            <a:r>
              <a:rPr lang="en-US" dirty="0" err="1" smtClean="0"/>
              <a:t>tegenargument</a:t>
            </a:r>
            <a:r>
              <a:rPr lang="en-US" dirty="0" smtClean="0"/>
              <a:t> + </a:t>
            </a:r>
            <a:r>
              <a:rPr lang="en-US" dirty="0" err="1" smtClean="0"/>
              <a:t>weerlegging</a:t>
            </a:r>
            <a:endParaRPr lang="en-US" dirty="0" smtClean="0"/>
          </a:p>
          <a:p>
            <a:r>
              <a:rPr lang="en-US" dirty="0" smtClean="0"/>
              <a:t>Slot:   	</a:t>
            </a:r>
            <a:r>
              <a:rPr lang="en-US" dirty="0" err="1" smtClean="0"/>
              <a:t>samenvatting</a:t>
            </a:r>
            <a:r>
              <a:rPr lang="en-US" dirty="0" smtClean="0"/>
              <a:t> </a:t>
            </a:r>
            <a:r>
              <a:rPr lang="en-US" dirty="0" err="1" smtClean="0"/>
              <a:t>standpunten</a:t>
            </a:r>
            <a:r>
              <a:rPr lang="en-US" dirty="0" smtClean="0"/>
              <a:t> + </a:t>
            </a:r>
            <a:r>
              <a:rPr lang="en-US" dirty="0" err="1" smtClean="0"/>
              <a:t>herhaling</a:t>
            </a:r>
            <a:r>
              <a:rPr lang="en-US" dirty="0" smtClean="0"/>
              <a:t> van de </a:t>
            </a:r>
            <a:r>
              <a:rPr lang="en-US" dirty="0" err="1" smtClean="0"/>
              <a:t>stelling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</a:t>
            </a:r>
            <a:r>
              <a:rPr lang="en-US" dirty="0" err="1" smtClean="0"/>
              <a:t>grapje</a:t>
            </a:r>
            <a:r>
              <a:rPr lang="en-US" dirty="0" smtClean="0"/>
              <a:t>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4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Middenstuk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Argument 1: het </a:t>
            </a:r>
            <a:r>
              <a:rPr lang="en-US" dirty="0" err="1" smtClean="0"/>
              <a:t>boerkaverbod</a:t>
            </a:r>
            <a:r>
              <a:rPr lang="en-US" dirty="0" smtClean="0"/>
              <a:t> </a:t>
            </a:r>
            <a:r>
              <a:rPr lang="en-US" dirty="0" err="1" smtClean="0"/>
              <a:t>helpt</a:t>
            </a:r>
            <a:r>
              <a:rPr lang="en-US" dirty="0" smtClean="0"/>
              <a:t> </a:t>
            </a:r>
            <a:r>
              <a:rPr lang="en-US" dirty="0" err="1" smtClean="0"/>
              <a:t>vrouwen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bevrijden</a:t>
            </a:r>
            <a:r>
              <a:rPr lang="en-US" dirty="0" smtClean="0"/>
              <a:t>, </a:t>
            </a:r>
            <a:r>
              <a:rPr lang="en-US" dirty="0" err="1" smtClean="0"/>
              <a:t>en</a:t>
            </a:r>
            <a:r>
              <a:rPr lang="en-US" dirty="0" smtClean="0"/>
              <a:t> is 		   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vrouwenemancipatie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dirty="0" smtClean="0"/>
              <a:t>Argument 2: </a:t>
            </a:r>
            <a:r>
              <a:rPr lang="en-US" dirty="0" err="1" smtClean="0"/>
              <a:t>Niemand</a:t>
            </a:r>
            <a:r>
              <a:rPr lang="en-US" dirty="0" smtClean="0"/>
              <a:t> mag </a:t>
            </a:r>
            <a:r>
              <a:rPr lang="en-US" dirty="0" err="1" smtClean="0"/>
              <a:t>geanonimiseerd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in </a:t>
            </a:r>
            <a:r>
              <a:rPr lang="en-US" dirty="0" err="1" smtClean="0"/>
              <a:t>Openbare</a:t>
            </a:r>
            <a:r>
              <a:rPr lang="en-US" dirty="0" smtClean="0"/>
              <a:t> </a:t>
            </a:r>
            <a:r>
              <a:rPr lang="en-US" dirty="0" err="1" smtClean="0"/>
              <a:t>Ruimtes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</a:t>
            </a:r>
            <a:r>
              <a:rPr lang="en-US" dirty="0" err="1" smtClean="0"/>
              <a:t>begeven</a:t>
            </a:r>
            <a:r>
              <a:rPr lang="en-US" dirty="0" smtClean="0"/>
              <a:t> = </a:t>
            </a:r>
            <a:r>
              <a:rPr lang="en-US" dirty="0" err="1" smtClean="0"/>
              <a:t>veiligheid</a:t>
            </a:r>
            <a:endParaRPr lang="en-US" dirty="0" smtClean="0"/>
          </a:p>
          <a:p>
            <a:r>
              <a:rPr lang="en-US" dirty="0" smtClean="0"/>
              <a:t>Argument 3: de </a:t>
            </a:r>
            <a:r>
              <a:rPr lang="en-US" dirty="0" err="1" smtClean="0"/>
              <a:t>boerka</a:t>
            </a:r>
            <a:r>
              <a:rPr lang="en-US" dirty="0" smtClean="0"/>
              <a:t> </a:t>
            </a:r>
            <a:r>
              <a:rPr lang="en-US" dirty="0" err="1" smtClean="0"/>
              <a:t>verdoezeld</a:t>
            </a:r>
            <a:r>
              <a:rPr lang="en-US" dirty="0" smtClean="0"/>
              <a:t> </a:t>
            </a:r>
            <a:r>
              <a:rPr lang="en-US" dirty="0" err="1" smtClean="0"/>
              <a:t>vrouwenmishandeling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Tegenargument</a:t>
            </a:r>
            <a:r>
              <a:rPr lang="en-US" dirty="0" smtClean="0"/>
              <a:t>:     de </a:t>
            </a:r>
            <a:r>
              <a:rPr lang="en-US" dirty="0" err="1" smtClean="0"/>
              <a:t>boerka</a:t>
            </a:r>
            <a:r>
              <a:rPr lang="en-US" dirty="0" smtClean="0"/>
              <a:t> is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kledingsvoorschrit</a:t>
            </a:r>
            <a:r>
              <a:rPr lang="en-US" dirty="0" smtClean="0"/>
              <a:t> die </a:t>
            </a:r>
            <a:r>
              <a:rPr lang="en-US" dirty="0" err="1" smtClean="0"/>
              <a:t>moslims</a:t>
            </a:r>
            <a:r>
              <a:rPr lang="en-US" dirty="0" smtClean="0"/>
              <a:t> </a:t>
            </a:r>
            <a:r>
              <a:rPr lang="en-US" dirty="0" err="1" smtClean="0"/>
              <a:t>naleven</a:t>
            </a:r>
            <a:endParaRPr lang="en-US" dirty="0" smtClean="0"/>
          </a:p>
          <a:p>
            <a:r>
              <a:rPr lang="en-US" dirty="0" err="1" smtClean="0"/>
              <a:t>Weerlegging</a:t>
            </a:r>
            <a:r>
              <a:rPr lang="en-US" dirty="0" smtClean="0"/>
              <a:t>:          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staat</a:t>
            </a:r>
            <a:r>
              <a:rPr lang="en-US" dirty="0" smtClean="0"/>
              <a:t> </a:t>
            </a:r>
            <a:r>
              <a:rPr lang="en-US" dirty="0" err="1" smtClean="0"/>
              <a:t>nergens</a:t>
            </a:r>
            <a:r>
              <a:rPr lang="en-US" dirty="0" smtClean="0"/>
              <a:t> in de </a:t>
            </a:r>
            <a:r>
              <a:rPr lang="en-US" dirty="0" err="1" smtClean="0"/>
              <a:t>koran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Powerpoint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476"/>
            <a:ext cx="10515600" cy="50720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/>
              <a:t>Inleiding</a:t>
            </a:r>
            <a:r>
              <a:rPr lang="en-US" dirty="0" smtClean="0"/>
              <a:t>:</a:t>
            </a:r>
          </a:p>
          <a:p>
            <a:r>
              <a:rPr lang="en-US" dirty="0" smtClean="0"/>
              <a:t>Slide 1: Wat is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boerka</a:t>
            </a:r>
            <a:r>
              <a:rPr lang="en-US" dirty="0" smtClean="0"/>
              <a:t>? – </a:t>
            </a:r>
            <a:r>
              <a:rPr lang="en-US" dirty="0" err="1" smtClean="0"/>
              <a:t>plaatjes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endParaRPr lang="en-US" dirty="0" smtClean="0"/>
          </a:p>
          <a:p>
            <a:r>
              <a:rPr lang="en-US" dirty="0" smtClean="0"/>
              <a:t>Slide 2: de </a:t>
            </a:r>
            <a:r>
              <a:rPr lang="en-US" dirty="0" err="1" smtClean="0"/>
              <a:t>structuur</a:t>
            </a:r>
            <a:r>
              <a:rPr lang="en-US" dirty="0" smtClean="0"/>
              <a:t> van de </a:t>
            </a:r>
            <a:r>
              <a:rPr lang="en-US" dirty="0" err="1" smtClean="0"/>
              <a:t>presentatie</a:t>
            </a:r>
            <a:endParaRPr lang="en-US" dirty="0" smtClean="0"/>
          </a:p>
          <a:p>
            <a:r>
              <a:rPr lang="en-US" dirty="0" smtClean="0"/>
              <a:t>Slide 3: de </a:t>
            </a:r>
            <a:r>
              <a:rPr lang="en-US" dirty="0" err="1" smtClean="0"/>
              <a:t>stelling</a:t>
            </a: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Middenstuk</a:t>
            </a:r>
            <a:r>
              <a:rPr lang="en-US" dirty="0" smtClean="0"/>
              <a:t>:</a:t>
            </a:r>
          </a:p>
          <a:p>
            <a:r>
              <a:rPr lang="en-US" dirty="0" smtClean="0"/>
              <a:t>Slide 4: argument 1: </a:t>
            </a:r>
            <a:r>
              <a:rPr lang="en-US" dirty="0" err="1" smtClean="0"/>
              <a:t>plaatje</a:t>
            </a:r>
            <a:r>
              <a:rPr lang="en-US" dirty="0" smtClean="0"/>
              <a:t> </a:t>
            </a:r>
            <a:r>
              <a:rPr lang="en-US" dirty="0" err="1" smtClean="0"/>
              <a:t>bevrijding</a:t>
            </a:r>
            <a:r>
              <a:rPr lang="en-US" dirty="0" smtClean="0"/>
              <a:t> van </a:t>
            </a:r>
            <a:r>
              <a:rPr lang="en-US" dirty="0" err="1" smtClean="0"/>
              <a:t>vrouw</a:t>
            </a:r>
            <a:r>
              <a:rPr lang="en-US" dirty="0" smtClean="0"/>
              <a:t>/</a:t>
            </a:r>
            <a:r>
              <a:rPr lang="en-US" dirty="0" err="1" smtClean="0"/>
              <a:t>emancipatie</a:t>
            </a:r>
            <a:endParaRPr lang="en-US" dirty="0" smtClean="0"/>
          </a:p>
          <a:p>
            <a:r>
              <a:rPr lang="en-US" dirty="0" smtClean="0"/>
              <a:t>Slide 5: argument 2: </a:t>
            </a:r>
            <a:r>
              <a:rPr lang="en-US" dirty="0" err="1" smtClean="0"/>
              <a:t>plaatje</a:t>
            </a:r>
            <a:r>
              <a:rPr lang="en-US" dirty="0" smtClean="0"/>
              <a:t> </a:t>
            </a:r>
            <a:r>
              <a:rPr lang="en-US" dirty="0" err="1" smtClean="0"/>
              <a:t>onveiligheid</a:t>
            </a:r>
            <a:r>
              <a:rPr lang="en-US" dirty="0" smtClean="0"/>
              <a:t> </a:t>
            </a:r>
            <a:r>
              <a:rPr lang="en-US" dirty="0" err="1" smtClean="0"/>
              <a:t>moslima</a:t>
            </a:r>
            <a:r>
              <a:rPr lang="en-US" dirty="0" smtClean="0"/>
              <a:t> in </a:t>
            </a:r>
            <a:r>
              <a:rPr lang="en-US" dirty="0" err="1" smtClean="0"/>
              <a:t>openbare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 smtClean="0"/>
          </a:p>
          <a:p>
            <a:r>
              <a:rPr lang="en-US" dirty="0" smtClean="0"/>
              <a:t>Slide 6: argument 3: </a:t>
            </a:r>
            <a:r>
              <a:rPr lang="en-US" dirty="0" err="1" smtClean="0"/>
              <a:t>plaatje</a:t>
            </a:r>
            <a:r>
              <a:rPr lang="en-US" dirty="0" smtClean="0"/>
              <a:t> </a:t>
            </a:r>
            <a:r>
              <a:rPr lang="en-US" dirty="0" err="1" smtClean="0"/>
              <a:t>mishandelde</a:t>
            </a:r>
            <a:r>
              <a:rPr lang="en-US" dirty="0" smtClean="0"/>
              <a:t> </a:t>
            </a:r>
            <a:r>
              <a:rPr lang="en-US" dirty="0" err="1" smtClean="0"/>
              <a:t>moslima</a:t>
            </a:r>
            <a:endParaRPr lang="en-US" dirty="0" smtClean="0"/>
          </a:p>
          <a:p>
            <a:r>
              <a:rPr lang="en-US" dirty="0" smtClean="0"/>
              <a:t>Slide 7: </a:t>
            </a:r>
            <a:r>
              <a:rPr lang="en-US" dirty="0" err="1" smtClean="0"/>
              <a:t>tegenargument</a:t>
            </a:r>
            <a:r>
              <a:rPr lang="en-US" dirty="0" smtClean="0"/>
              <a:t>: </a:t>
            </a:r>
            <a:r>
              <a:rPr lang="en-US" dirty="0" err="1" smtClean="0"/>
              <a:t>plaatje</a:t>
            </a:r>
            <a:r>
              <a:rPr lang="en-US" dirty="0" smtClean="0"/>
              <a:t> </a:t>
            </a:r>
            <a:r>
              <a:rPr lang="en-US" dirty="0" err="1" smtClean="0"/>
              <a:t>koran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Slot</a:t>
            </a:r>
            <a:r>
              <a:rPr lang="en-US" dirty="0" smtClean="0"/>
              <a:t>: </a:t>
            </a:r>
          </a:p>
          <a:p>
            <a:r>
              <a:rPr lang="en-US" dirty="0" smtClean="0"/>
              <a:t>Slide 8: </a:t>
            </a:r>
            <a:r>
              <a:rPr lang="en-US" dirty="0" err="1" smtClean="0"/>
              <a:t>herhaling</a:t>
            </a:r>
            <a:r>
              <a:rPr lang="en-US" dirty="0" smtClean="0"/>
              <a:t> </a:t>
            </a:r>
            <a:r>
              <a:rPr lang="en-US" dirty="0" err="1" smtClean="0"/>
              <a:t>stelling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71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400" dirty="0" smtClean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BOERKA’S MOETEN VERBODEN WORDEN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106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boerka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r>
              <a:rPr lang="en-US" dirty="0" smtClean="0"/>
              <a:t> </a:t>
            </a:r>
            <a:r>
              <a:rPr lang="en-US" dirty="0" err="1" smtClean="0"/>
              <a:t>bevat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pakkende</a:t>
            </a:r>
            <a:r>
              <a:rPr lang="en-US" dirty="0" smtClean="0"/>
              <a:t> </a:t>
            </a:r>
            <a:r>
              <a:rPr lang="en-US" dirty="0" err="1" smtClean="0"/>
              <a:t>binnenkomer</a:t>
            </a:r>
            <a:endParaRPr lang="en-US" dirty="0" smtClean="0"/>
          </a:p>
          <a:p>
            <a:pPr lvl="2"/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boeien</a:t>
            </a:r>
            <a:r>
              <a:rPr lang="en-US" dirty="0" smtClean="0"/>
              <a:t>/</a:t>
            </a:r>
            <a:r>
              <a:rPr lang="en-US" dirty="0" err="1" smtClean="0"/>
              <a:t>nieuwsgierig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Aankondiging</a:t>
            </a:r>
            <a:r>
              <a:rPr lang="en-US" dirty="0" smtClean="0"/>
              <a:t> van het </a:t>
            </a:r>
            <a:r>
              <a:rPr lang="en-US" dirty="0" err="1" smtClean="0"/>
              <a:t>onderwerp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 van de </a:t>
            </a:r>
            <a:r>
              <a:rPr lang="en-US" dirty="0" err="1" smtClean="0"/>
              <a:t>presentatie</a:t>
            </a:r>
            <a:endParaRPr lang="en-US" dirty="0" smtClean="0"/>
          </a:p>
          <a:p>
            <a:pPr lvl="2"/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activeren</a:t>
            </a:r>
            <a:r>
              <a:rPr lang="en-US" dirty="0" smtClean="0"/>
              <a:t> (</a:t>
            </a:r>
            <a:r>
              <a:rPr lang="en-US" dirty="0" err="1" smtClean="0"/>
              <a:t>betrekking</a:t>
            </a:r>
            <a:r>
              <a:rPr lang="en-US" dirty="0" smtClean="0"/>
              <a:t> </a:t>
            </a:r>
            <a:r>
              <a:rPr lang="en-US" dirty="0" err="1" smtClean="0"/>
              <a:t>vergroten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Aankondiging</a:t>
            </a:r>
            <a:r>
              <a:rPr lang="en-US" dirty="0" smtClean="0"/>
              <a:t> van de </a:t>
            </a:r>
            <a:r>
              <a:rPr lang="en-US" dirty="0" err="1" smtClean="0"/>
              <a:t>structuur</a:t>
            </a:r>
            <a:r>
              <a:rPr lang="en-US" dirty="0" smtClean="0"/>
              <a:t> van de presentative</a:t>
            </a:r>
          </a:p>
          <a:p>
            <a:pPr lvl="2"/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voorbereiden</a:t>
            </a:r>
            <a:r>
              <a:rPr lang="en-US" dirty="0" smtClean="0"/>
              <a:t> op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gebeuren</a:t>
            </a:r>
            <a:r>
              <a:rPr lang="en-US" dirty="0" smtClean="0"/>
              <a:t> (</a:t>
            </a:r>
            <a:r>
              <a:rPr lang="en-US" dirty="0" err="1" smtClean="0"/>
              <a:t>afbakenen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)</a:t>
            </a:r>
          </a:p>
          <a:p>
            <a:pPr marL="914400" lvl="2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Vrouwen</a:t>
            </a:r>
            <a:r>
              <a:rPr lang="en-US" dirty="0" smtClean="0"/>
              <a:t>  </a:t>
            </a:r>
            <a:r>
              <a:rPr lang="en-US" dirty="0" err="1" smtClean="0"/>
              <a:t>bevrijden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1582" y="1825625"/>
            <a:ext cx="65488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00225" y="623305"/>
            <a:ext cx="8472488" cy="564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0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Openbare</a:t>
            </a:r>
            <a:r>
              <a:rPr lang="en-US" dirty="0" smtClean="0"/>
              <a:t> </a:t>
            </a:r>
            <a:r>
              <a:rPr lang="en-US" dirty="0" err="1" smtClean="0"/>
              <a:t>ruimtes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2300" y="1825625"/>
            <a:ext cx="28674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Mishandelde</a:t>
            </a:r>
            <a:r>
              <a:rPr lang="en-US" dirty="0" smtClean="0"/>
              <a:t> </a:t>
            </a:r>
            <a:r>
              <a:rPr lang="en-US" dirty="0" err="1" smtClean="0"/>
              <a:t>moslima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3175" y="1690688"/>
            <a:ext cx="7260237" cy="452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5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koran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0094" y="871538"/>
            <a:ext cx="8963792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Vragen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</a:t>
            </a:r>
            <a:r>
              <a:rPr lang="en-US" dirty="0" err="1" smtClean="0"/>
              <a:t>bij</a:t>
            </a:r>
            <a:r>
              <a:rPr lang="en-US" dirty="0" smtClean="0"/>
              <a:t> de </a:t>
            </a:r>
            <a:r>
              <a:rPr lang="en-US" dirty="0" err="1" smtClean="0"/>
              <a:t>inleiding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80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Actualiteit</a:t>
            </a:r>
            <a:r>
              <a:rPr lang="en-US" dirty="0" smtClean="0"/>
              <a:t> :  </a:t>
            </a:r>
            <a:r>
              <a:rPr lang="en-US" dirty="0" err="1" smtClean="0"/>
              <a:t>nieuws</a:t>
            </a:r>
            <a:endParaRPr lang="en-US" dirty="0" smtClean="0"/>
          </a:p>
          <a:p>
            <a:r>
              <a:rPr lang="en-US" dirty="0" err="1" smtClean="0"/>
              <a:t>Terugblik</a:t>
            </a:r>
            <a:r>
              <a:rPr lang="en-US" dirty="0" smtClean="0"/>
              <a:t> : hoe is het </a:t>
            </a:r>
            <a:r>
              <a:rPr lang="en-US" dirty="0" err="1" smtClean="0"/>
              <a:t>onderwerp</a:t>
            </a:r>
            <a:r>
              <a:rPr lang="en-US" dirty="0" smtClean="0"/>
              <a:t> tot nu toe </a:t>
            </a:r>
            <a:r>
              <a:rPr lang="en-US" dirty="0" err="1" smtClean="0"/>
              <a:t>behandeld</a:t>
            </a:r>
            <a:endParaRPr lang="en-US" dirty="0" smtClean="0"/>
          </a:p>
          <a:p>
            <a:r>
              <a:rPr lang="en-US" dirty="0" err="1" smtClean="0"/>
              <a:t>Vraag</a:t>
            </a:r>
            <a:r>
              <a:rPr lang="en-US" dirty="0" smtClean="0"/>
              <a:t> : </a:t>
            </a:r>
            <a:r>
              <a:rPr lang="en-US" dirty="0" err="1" smtClean="0"/>
              <a:t>laat</a:t>
            </a:r>
            <a:r>
              <a:rPr lang="en-US" dirty="0" smtClean="0"/>
              <a:t> de </a:t>
            </a:r>
            <a:r>
              <a:rPr lang="en-US" dirty="0" err="1" smtClean="0"/>
              <a:t>luisteraars</a:t>
            </a:r>
            <a:r>
              <a:rPr lang="en-US" dirty="0" smtClean="0"/>
              <a:t> </a:t>
            </a:r>
            <a:r>
              <a:rPr lang="en-US" dirty="0" err="1" smtClean="0"/>
              <a:t>nadenken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retorische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endParaRPr lang="en-US" dirty="0" smtClean="0"/>
          </a:p>
          <a:p>
            <a:r>
              <a:rPr lang="en-US" dirty="0" err="1" smtClean="0"/>
              <a:t>Citaat</a:t>
            </a:r>
            <a:r>
              <a:rPr lang="en-US" dirty="0" smtClean="0"/>
              <a:t> : begin met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opmerkelijke</a:t>
            </a:r>
            <a:r>
              <a:rPr lang="en-US" dirty="0" smtClean="0"/>
              <a:t> </a:t>
            </a:r>
            <a:r>
              <a:rPr lang="en-US" dirty="0" err="1" smtClean="0"/>
              <a:t>uitspraak</a:t>
            </a:r>
            <a:r>
              <a:rPr lang="en-US" dirty="0" smtClean="0"/>
              <a:t> die past </a:t>
            </a:r>
            <a:r>
              <a:rPr lang="en-US" dirty="0" err="1" smtClean="0"/>
              <a:t>bij</a:t>
            </a:r>
            <a:r>
              <a:rPr lang="en-US" dirty="0" smtClean="0"/>
              <a:t> je </a:t>
            </a:r>
            <a:r>
              <a:rPr lang="en-US" dirty="0" err="1" smtClean="0"/>
              <a:t>onderwerp</a:t>
            </a:r>
            <a:endParaRPr lang="en-US" dirty="0" smtClean="0"/>
          </a:p>
          <a:p>
            <a:r>
              <a:rPr lang="en-US" dirty="0" err="1" smtClean="0"/>
              <a:t>Anekdote</a:t>
            </a:r>
            <a:r>
              <a:rPr lang="en-US" dirty="0" smtClean="0"/>
              <a:t> : </a:t>
            </a:r>
            <a:r>
              <a:rPr lang="en-US" dirty="0" err="1" smtClean="0"/>
              <a:t>vertel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kort</a:t>
            </a:r>
            <a:r>
              <a:rPr lang="en-US" dirty="0" smtClean="0"/>
              <a:t> </a:t>
            </a:r>
            <a:r>
              <a:rPr lang="en-US" dirty="0" err="1" smtClean="0"/>
              <a:t>verhaaltje</a:t>
            </a:r>
            <a:r>
              <a:rPr lang="en-US" dirty="0" smtClean="0"/>
              <a:t> om het </a:t>
            </a:r>
            <a:r>
              <a:rPr lang="en-US" dirty="0" err="1" smtClean="0"/>
              <a:t>onderwerp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verlevendigen</a:t>
            </a:r>
            <a:endParaRPr lang="en-US" dirty="0" smtClean="0"/>
          </a:p>
          <a:p>
            <a:r>
              <a:rPr lang="en-US" dirty="0" err="1" smtClean="0"/>
              <a:t>Schokkende</a:t>
            </a:r>
            <a:r>
              <a:rPr lang="en-US" dirty="0" smtClean="0"/>
              <a:t> </a:t>
            </a:r>
            <a:r>
              <a:rPr lang="en-US" dirty="0" err="1" smtClean="0"/>
              <a:t>cijfers</a:t>
            </a:r>
            <a:r>
              <a:rPr lang="en-US" dirty="0" smtClean="0"/>
              <a:t> : confronter het </a:t>
            </a:r>
            <a:r>
              <a:rPr lang="en-US" dirty="0" err="1" smtClean="0"/>
              <a:t>publiek</a:t>
            </a:r>
            <a:r>
              <a:rPr lang="en-US" dirty="0" smtClean="0"/>
              <a:t> met de </a:t>
            </a:r>
            <a:r>
              <a:rPr lang="en-US" dirty="0" err="1" smtClean="0"/>
              <a:t>ernst</a:t>
            </a:r>
            <a:r>
              <a:rPr lang="en-US" dirty="0" smtClean="0"/>
              <a:t> van de </a:t>
            </a:r>
            <a:r>
              <a:rPr lang="en-US" dirty="0" err="1" smtClean="0"/>
              <a:t>zaak</a:t>
            </a:r>
            <a:endParaRPr lang="en-US" dirty="0" smtClean="0"/>
          </a:p>
          <a:p>
            <a:r>
              <a:rPr lang="en-US" dirty="0" smtClean="0"/>
              <a:t>U-opening:  </a:t>
            </a:r>
            <a:r>
              <a:rPr lang="en-US" dirty="0" err="1" smtClean="0"/>
              <a:t>spreek</a:t>
            </a:r>
            <a:r>
              <a:rPr lang="en-US" dirty="0" smtClean="0"/>
              <a:t> de </a:t>
            </a:r>
            <a:r>
              <a:rPr lang="en-US" dirty="0" err="1" smtClean="0"/>
              <a:t>luisteraar</a:t>
            </a:r>
            <a:r>
              <a:rPr lang="en-US" dirty="0" smtClean="0"/>
              <a:t> direct </a:t>
            </a:r>
            <a:r>
              <a:rPr lang="en-US" dirty="0" err="1" smtClean="0"/>
              <a:t>aan</a:t>
            </a:r>
            <a:r>
              <a:rPr lang="en-US" dirty="0" smtClean="0"/>
              <a:t> 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speel</a:t>
            </a:r>
            <a:r>
              <a:rPr lang="en-US" dirty="0" smtClean="0"/>
              <a:t> in op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ervaringen</a:t>
            </a:r>
            <a:endParaRPr lang="en-US" dirty="0"/>
          </a:p>
          <a:p>
            <a:r>
              <a:rPr lang="en-US" dirty="0" err="1" smtClean="0"/>
              <a:t>Ik</a:t>
            </a:r>
            <a:r>
              <a:rPr lang="en-US" dirty="0" smtClean="0"/>
              <a:t>-opening: begin met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persoonlijk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laat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je </a:t>
            </a:r>
            <a:r>
              <a:rPr lang="en-US" dirty="0" err="1" smtClean="0"/>
              <a:t>betrokken</a:t>
            </a:r>
            <a:r>
              <a:rPr lang="en-US" dirty="0" smtClean="0"/>
              <a:t> bent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onderwerp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586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Middenstuk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bevat</a:t>
            </a:r>
            <a:r>
              <a:rPr lang="en-US" dirty="0" smtClean="0"/>
              <a:t> </a:t>
            </a:r>
            <a:r>
              <a:rPr lang="en-US" dirty="0" err="1" smtClean="0"/>
              <a:t>deelonderwerpen</a:t>
            </a:r>
            <a:endParaRPr lang="en-US" dirty="0" smtClean="0"/>
          </a:p>
          <a:p>
            <a:r>
              <a:rPr lang="en-US" dirty="0" err="1" smtClean="0"/>
              <a:t>Maak</a:t>
            </a:r>
            <a:r>
              <a:rPr lang="en-US" dirty="0" smtClean="0"/>
              <a:t> </a:t>
            </a:r>
            <a:r>
              <a:rPr lang="en-US" dirty="0" err="1" smtClean="0"/>
              <a:t>gebruik</a:t>
            </a:r>
            <a:r>
              <a:rPr lang="en-US" dirty="0" smtClean="0"/>
              <a:t> van </a:t>
            </a:r>
            <a:r>
              <a:rPr lang="en-US" dirty="0" err="1" smtClean="0"/>
              <a:t>signaalwoorden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hoofdgedachte</a:t>
            </a:r>
            <a:endParaRPr lang="en-US" dirty="0" smtClean="0"/>
          </a:p>
          <a:p>
            <a:r>
              <a:rPr lang="en-US" dirty="0" err="1" smtClean="0"/>
              <a:t>Korte</a:t>
            </a:r>
            <a:r>
              <a:rPr lang="en-US" dirty="0" smtClean="0"/>
              <a:t> </a:t>
            </a:r>
            <a:r>
              <a:rPr lang="en-US" dirty="0" err="1" smtClean="0"/>
              <a:t>samenvatting</a:t>
            </a:r>
            <a:endParaRPr lang="en-US" dirty="0" smtClean="0"/>
          </a:p>
          <a:p>
            <a:r>
              <a:rPr lang="en-US" dirty="0" err="1" smtClean="0"/>
              <a:t>Pakkende</a:t>
            </a:r>
            <a:r>
              <a:rPr lang="en-US" dirty="0" smtClean="0"/>
              <a:t> </a:t>
            </a:r>
            <a:r>
              <a:rPr lang="en-US" dirty="0" err="1" smtClean="0"/>
              <a:t>afsluiting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Tips: </a:t>
            </a:r>
            <a:r>
              <a:rPr lang="en-US" dirty="0" err="1" smtClean="0"/>
              <a:t>rond</a:t>
            </a:r>
            <a:r>
              <a:rPr lang="en-US" dirty="0" smtClean="0"/>
              <a:t> het </a:t>
            </a:r>
            <a:r>
              <a:rPr lang="en-US" dirty="0" err="1" smtClean="0"/>
              <a:t>af</a:t>
            </a:r>
            <a:r>
              <a:rPr lang="en-US" dirty="0" smtClean="0"/>
              <a:t> door </a:t>
            </a:r>
            <a:r>
              <a:rPr lang="en-US" dirty="0" err="1" smtClean="0"/>
              <a:t>terug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de </a:t>
            </a:r>
            <a:r>
              <a:rPr lang="en-US" dirty="0" err="1" smtClean="0"/>
              <a:t>inleiding</a:t>
            </a:r>
            <a:endParaRPr lang="en-US" dirty="0" smtClean="0"/>
          </a:p>
          <a:p>
            <a:pPr lvl="2"/>
            <a:r>
              <a:rPr lang="en-US" dirty="0" smtClean="0"/>
              <a:t>Doe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aanbeveling</a:t>
            </a:r>
            <a:r>
              <a:rPr lang="en-US" dirty="0" smtClean="0"/>
              <a:t> (</a:t>
            </a:r>
            <a:r>
              <a:rPr lang="en-US" dirty="0" err="1" smtClean="0"/>
              <a:t>advies</a:t>
            </a:r>
            <a:r>
              <a:rPr lang="en-US" dirty="0" smtClean="0"/>
              <a:t>, </a:t>
            </a:r>
            <a:r>
              <a:rPr lang="en-US" dirty="0" err="1" smtClean="0"/>
              <a:t>raad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Stel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retorische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endParaRPr lang="en-US" dirty="0" smtClean="0"/>
          </a:p>
          <a:p>
            <a:pPr lvl="2"/>
            <a:r>
              <a:rPr lang="en-US" dirty="0" err="1" smtClean="0"/>
              <a:t>Verwijs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de </a:t>
            </a:r>
            <a:r>
              <a:rPr lang="en-US" dirty="0" err="1" smtClean="0"/>
              <a:t>toekomst</a:t>
            </a:r>
            <a:endParaRPr lang="en-US" dirty="0" smtClean="0"/>
          </a:p>
          <a:p>
            <a:pPr lvl="2"/>
            <a:r>
              <a:rPr lang="en-US" dirty="0" err="1" smtClean="0"/>
              <a:t>Citeer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bekende</a:t>
            </a:r>
            <a:r>
              <a:rPr lang="en-US" dirty="0" smtClean="0"/>
              <a:t>/</a:t>
            </a:r>
            <a:r>
              <a:rPr lang="en-US" dirty="0" err="1" smtClean="0"/>
              <a:t>deskundige</a:t>
            </a:r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27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</a:t>
            </a:r>
            <a:r>
              <a:rPr lang="en-US" dirty="0" smtClean="0"/>
              <a:t> het slot </a:t>
            </a:r>
            <a:r>
              <a:rPr lang="en-US" dirty="0" err="1" smtClean="0"/>
              <a:t>volgt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vragenronde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Tips:</a:t>
            </a:r>
          </a:p>
          <a:p>
            <a:r>
              <a:rPr lang="en-US" dirty="0" err="1" smtClean="0"/>
              <a:t>Herhaal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gestelde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endParaRPr lang="en-US" dirty="0" smtClean="0"/>
          </a:p>
          <a:p>
            <a:r>
              <a:rPr lang="en-US" dirty="0" err="1" smtClean="0"/>
              <a:t>Geef</a:t>
            </a:r>
            <a:r>
              <a:rPr lang="en-US" dirty="0" smtClean="0"/>
              <a:t> het toe </a:t>
            </a:r>
            <a:r>
              <a:rPr lang="en-US" dirty="0" err="1" smtClean="0"/>
              <a:t>wanneer</a:t>
            </a:r>
            <a:r>
              <a:rPr lang="en-US" dirty="0" smtClean="0"/>
              <a:t> je </a:t>
            </a:r>
            <a:r>
              <a:rPr lang="en-US" dirty="0" err="1" smtClean="0"/>
              <a:t>iets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weet</a:t>
            </a:r>
            <a:endParaRPr lang="en-US" dirty="0" smtClean="0"/>
          </a:p>
          <a:p>
            <a:r>
              <a:rPr lang="en-US" dirty="0" err="1" smtClean="0"/>
              <a:t>Organiseer</a:t>
            </a:r>
            <a:r>
              <a:rPr lang="en-US" dirty="0" smtClean="0"/>
              <a:t> </a:t>
            </a:r>
            <a:r>
              <a:rPr lang="en-US" dirty="0" err="1" smtClean="0"/>
              <a:t>zelf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ronde door </a:t>
            </a:r>
            <a:r>
              <a:rPr lang="en-US" dirty="0" err="1" smtClean="0"/>
              <a:t>beurten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geven</a:t>
            </a:r>
            <a:r>
              <a:rPr lang="en-US" dirty="0" smtClean="0"/>
              <a:t> 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kondigen</a:t>
            </a:r>
            <a:r>
              <a:rPr lang="en-US" dirty="0" smtClean="0"/>
              <a:t> </a:t>
            </a:r>
            <a:r>
              <a:rPr lang="en-US" dirty="0" err="1" smtClean="0"/>
              <a:t>wanneer</a:t>
            </a:r>
            <a:r>
              <a:rPr lang="en-US" dirty="0" smtClean="0"/>
              <a:t> de </a:t>
            </a:r>
            <a:r>
              <a:rPr lang="en-US" dirty="0" err="1" smtClean="0"/>
              <a:t>laatste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de </a:t>
            </a:r>
            <a:r>
              <a:rPr lang="en-US" dirty="0" err="1" smtClean="0"/>
              <a:t>beurt</a:t>
            </a:r>
            <a:r>
              <a:rPr lang="en-US" dirty="0" smtClean="0"/>
              <a:t> 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</a:t>
            </a:r>
            <a:r>
              <a:rPr lang="en-US" dirty="0" err="1" smtClean="0"/>
              <a:t>nformerende</a:t>
            </a:r>
            <a:r>
              <a:rPr lang="en-US" dirty="0" smtClean="0"/>
              <a:t> vs </a:t>
            </a:r>
            <a:r>
              <a:rPr lang="en-US" dirty="0" err="1" smtClean="0"/>
              <a:t>overtuigende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informerend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informatie</a:t>
            </a:r>
            <a:r>
              <a:rPr lang="en-US" dirty="0" smtClean="0"/>
              <a:t> </a:t>
            </a:r>
            <a:r>
              <a:rPr lang="en-US" dirty="0" err="1" smtClean="0"/>
              <a:t>geven</a:t>
            </a:r>
            <a:endParaRPr lang="en-US" dirty="0" smtClean="0"/>
          </a:p>
          <a:p>
            <a:r>
              <a:rPr lang="en-US" dirty="0" err="1" smtClean="0"/>
              <a:t>Bevat</a:t>
            </a:r>
            <a:r>
              <a:rPr lang="en-US" dirty="0" smtClean="0"/>
              <a:t> </a:t>
            </a:r>
            <a:r>
              <a:rPr lang="en-US" dirty="0" err="1" smtClean="0"/>
              <a:t>feiten</a:t>
            </a:r>
            <a:r>
              <a:rPr lang="en-US" dirty="0" smtClean="0"/>
              <a:t>, </a:t>
            </a:r>
            <a:r>
              <a:rPr lang="en-US" dirty="0" err="1" smtClean="0"/>
              <a:t>cijfers</a:t>
            </a:r>
            <a:r>
              <a:rPr lang="en-US" dirty="0" smtClean="0"/>
              <a:t>, </a:t>
            </a:r>
            <a:r>
              <a:rPr lang="en-US" dirty="0" err="1" smtClean="0"/>
              <a:t>constateringen</a:t>
            </a:r>
            <a:r>
              <a:rPr lang="en-US" dirty="0" smtClean="0"/>
              <a:t>,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meningen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oordelen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Hoofdgedachte</a:t>
            </a:r>
            <a:r>
              <a:rPr lang="en-US" dirty="0" smtClean="0"/>
              <a:t> = </a:t>
            </a:r>
            <a:r>
              <a:rPr lang="en-US" dirty="0" err="1" smtClean="0"/>
              <a:t>constatering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overtuigend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90775"/>
            <a:ext cx="5183188" cy="3684588"/>
          </a:xfrm>
        </p:spPr>
        <p:txBody>
          <a:bodyPr/>
          <a:lstStyle/>
          <a:p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luisteraar</a:t>
            </a:r>
            <a:r>
              <a:rPr lang="en-US" dirty="0" smtClean="0"/>
              <a:t> </a:t>
            </a:r>
            <a:r>
              <a:rPr lang="en-US" dirty="0" err="1" smtClean="0"/>
              <a:t>overtuigen</a:t>
            </a:r>
            <a:endParaRPr lang="en-US" dirty="0" smtClean="0"/>
          </a:p>
          <a:p>
            <a:r>
              <a:rPr lang="en-US" dirty="0" err="1" smtClean="0"/>
              <a:t>Bevat</a:t>
            </a:r>
            <a:r>
              <a:rPr lang="en-US" dirty="0" smtClean="0"/>
              <a:t> </a:t>
            </a:r>
            <a:r>
              <a:rPr lang="en-US" dirty="0" err="1" smtClean="0"/>
              <a:t>meningen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endParaRPr lang="en-US" dirty="0" smtClean="0"/>
          </a:p>
          <a:p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ondersteund</a:t>
            </a:r>
            <a:r>
              <a:rPr lang="en-US" dirty="0" smtClean="0"/>
              <a:t> door </a:t>
            </a:r>
            <a:r>
              <a:rPr lang="en-US" dirty="0" err="1" smtClean="0"/>
              <a:t>feiten</a:t>
            </a:r>
            <a:r>
              <a:rPr lang="en-US" dirty="0" smtClean="0"/>
              <a:t>, </a:t>
            </a:r>
            <a:r>
              <a:rPr lang="en-US" dirty="0" err="1" smtClean="0"/>
              <a:t>cijfers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constateringen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Hoofdgedachte</a:t>
            </a:r>
            <a:r>
              <a:rPr lang="en-US" dirty="0" smtClean="0"/>
              <a:t> = </a:t>
            </a:r>
            <a:r>
              <a:rPr lang="en-US" dirty="0" err="1" smtClean="0"/>
              <a:t>mening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2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Voorbereiding</a:t>
            </a:r>
            <a:r>
              <a:rPr lang="en-US" dirty="0" smtClean="0"/>
              <a:t> </a:t>
            </a:r>
            <a:r>
              <a:rPr lang="en-US" dirty="0" err="1" smtClean="0"/>
              <a:t>informerende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err="1" smtClean="0"/>
              <a:t>Structuren</a:t>
            </a:r>
            <a:r>
              <a:rPr lang="en-US" i="1" dirty="0" smtClean="0"/>
              <a:t> </a:t>
            </a:r>
            <a:r>
              <a:rPr lang="en-US" i="1" dirty="0" err="1" smtClean="0"/>
              <a:t>bij</a:t>
            </a:r>
            <a:r>
              <a:rPr lang="en-US" i="1" dirty="0" smtClean="0"/>
              <a:t> </a:t>
            </a:r>
            <a:r>
              <a:rPr lang="en-US" i="1" dirty="0" err="1" smtClean="0"/>
              <a:t>informatieve</a:t>
            </a:r>
            <a:r>
              <a:rPr lang="en-US" i="1" dirty="0" smtClean="0"/>
              <a:t> </a:t>
            </a:r>
            <a:r>
              <a:rPr lang="en-US" i="1" dirty="0" err="1" smtClean="0"/>
              <a:t>presentaties</a:t>
            </a:r>
            <a:r>
              <a:rPr lang="en-US" i="1" dirty="0" smtClean="0"/>
              <a:t>:</a:t>
            </a:r>
          </a:p>
          <a:p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endParaRPr lang="en-US" dirty="0" smtClean="0"/>
          </a:p>
          <a:p>
            <a:r>
              <a:rPr lang="en-US" dirty="0" err="1" smtClean="0"/>
              <a:t>Aspectenstructuur</a:t>
            </a:r>
            <a:endParaRPr lang="en-US" dirty="0" smtClean="0"/>
          </a:p>
          <a:p>
            <a:r>
              <a:rPr lang="en-US" dirty="0" err="1" smtClean="0"/>
              <a:t>Verklaringsstructuur</a:t>
            </a:r>
            <a:endParaRPr lang="en-US" dirty="0" smtClean="0"/>
          </a:p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 err="1" smtClean="0"/>
              <a:t>Documenteer</a:t>
            </a:r>
            <a:r>
              <a:rPr lang="en-US" dirty="0" smtClean="0"/>
              <a:t> je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Formuleer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hoofdgedachte</a:t>
            </a:r>
            <a:r>
              <a:rPr lang="en-US" dirty="0" smtClean="0"/>
              <a:t>: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constatering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Kies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bijpassende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Bepaal</a:t>
            </a:r>
            <a:r>
              <a:rPr lang="en-US" dirty="0" smtClean="0"/>
              <a:t> de </a:t>
            </a:r>
            <a:r>
              <a:rPr lang="en-US" dirty="0" err="1" smtClean="0"/>
              <a:t>deelonderwerpen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Formuleer</a:t>
            </a:r>
            <a:r>
              <a:rPr lang="en-US" dirty="0" smtClean="0"/>
              <a:t> de </a:t>
            </a:r>
            <a:r>
              <a:rPr lang="en-US" dirty="0" err="1" smtClean="0"/>
              <a:t>deelonderwerpen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vragen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Maak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bouwplan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Bepaal</a:t>
            </a:r>
            <a:r>
              <a:rPr lang="en-US" dirty="0" smtClean="0"/>
              <a:t> de </a:t>
            </a:r>
            <a:r>
              <a:rPr lang="en-US" dirty="0" err="1" smtClean="0"/>
              <a:t>hulpmiddelen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Maak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spiekbriefje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Oefen</a:t>
            </a:r>
            <a:r>
              <a:rPr lang="en-US" dirty="0" smtClean="0"/>
              <a:t> de </a:t>
            </a:r>
            <a:r>
              <a:rPr lang="en-US" dirty="0" err="1" smtClean="0"/>
              <a:t>presentatie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2192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713</Words>
  <Application>Microsoft Office PowerPoint</Application>
  <PresentationFormat>Widescreen</PresentationFormat>
  <Paragraphs>229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De presentatie </vt:lpstr>
      <vt:lpstr>De opbouw</vt:lpstr>
      <vt:lpstr>De Inleiding</vt:lpstr>
      <vt:lpstr>Tips bij de inleiding</vt:lpstr>
      <vt:lpstr>Middenstuk</vt:lpstr>
      <vt:lpstr>Slot</vt:lpstr>
      <vt:lpstr>na het slot volgt er een vragenronde</vt:lpstr>
      <vt:lpstr>informerende vs overtuigende presentatie</vt:lpstr>
      <vt:lpstr>Voorbereiding informerende presentatie:</vt:lpstr>
      <vt:lpstr>Voorbereiding Overtuigende presentatie</vt:lpstr>
      <vt:lpstr>Voorbeelden Bouwplan informatieve presentatie:</vt:lpstr>
      <vt:lpstr>Wat is het probleem?</vt:lpstr>
      <vt:lpstr>Waarom een probleem?</vt:lpstr>
      <vt:lpstr>Oorzaken geheimzinnigheid:</vt:lpstr>
      <vt:lpstr>Oorzaak maatschappelijke onrust:</vt:lpstr>
      <vt:lpstr>Oplossingen</vt:lpstr>
      <vt:lpstr>Vaste tekststructuren:</vt:lpstr>
      <vt:lpstr>Vraag/antwoordstructuur</vt:lpstr>
      <vt:lpstr>Aspectenstructuur:</vt:lpstr>
      <vt:lpstr>Verleden/heden/toekomststructuur</vt:lpstr>
      <vt:lpstr>Verklaringsstructuur:</vt:lpstr>
      <vt:lpstr>Argumentatiestructuur:</vt:lpstr>
      <vt:lpstr>Voor/nadelenstructuur:</vt:lpstr>
      <vt:lpstr>Overtuigende presentatie</vt:lpstr>
      <vt:lpstr>Bouwplan:</vt:lpstr>
      <vt:lpstr>Middenstuk:</vt:lpstr>
      <vt:lpstr>Powerpoint:</vt:lpstr>
      <vt:lpstr>stelling</vt:lpstr>
      <vt:lpstr>Wat is een boerka</vt:lpstr>
      <vt:lpstr>Vrouwen  bevrijden</vt:lpstr>
      <vt:lpstr>PowerPoint Presentation</vt:lpstr>
      <vt:lpstr>Openbare ruimtes</vt:lpstr>
      <vt:lpstr>Mishandelde moslima</vt:lpstr>
      <vt:lpstr>koran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presentatie</dc:title>
  <dc:creator>corei3</dc:creator>
  <cp:lastModifiedBy>corei3</cp:lastModifiedBy>
  <cp:revision>19</cp:revision>
  <dcterms:created xsi:type="dcterms:W3CDTF">2019-09-18T15:54:57Z</dcterms:created>
  <dcterms:modified xsi:type="dcterms:W3CDTF">2019-09-19T02:40:48Z</dcterms:modified>
</cp:coreProperties>
</file>