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50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665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5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7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2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804C-F118-4F43-8583-5DB1F1CEB46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5" y="3428998"/>
            <a:ext cx="8272463" cy="2268559"/>
          </a:xfrm>
        </p:spPr>
        <p:txBody>
          <a:bodyPr/>
          <a:lstStyle/>
          <a:p>
            <a:r>
              <a:rPr lang="en-US" dirty="0" err="1" smtClean="0"/>
              <a:t>Leesvaardigheid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Verwerking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opdracht</a:t>
            </a:r>
            <a:r>
              <a:rPr lang="en-US" dirty="0" smtClean="0"/>
              <a:t> 1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‘Na </a:t>
            </a:r>
            <a:r>
              <a:rPr lang="en-US" dirty="0" err="1" smtClean="0"/>
              <a:t>woede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wijsheid</a:t>
            </a:r>
            <a:r>
              <a:rPr lang="en-US" dirty="0" smtClean="0"/>
              <a:t>’, op </a:t>
            </a:r>
            <a:r>
              <a:rPr lang="en-US" dirty="0" err="1" smtClean="0"/>
              <a:t>bladzijde</a:t>
            </a:r>
            <a:r>
              <a:rPr lang="en-US" dirty="0" smtClean="0"/>
              <a:t> 25 </a:t>
            </a:r>
            <a:r>
              <a:rPr lang="en-US" dirty="0" err="1" smtClean="0"/>
              <a:t>en</a:t>
            </a:r>
            <a:r>
              <a:rPr lang="en-US" dirty="0" smtClean="0"/>
              <a:t> 26 van je reader.</a:t>
            </a:r>
          </a:p>
          <a:p>
            <a:r>
              <a:rPr lang="en-US" dirty="0" err="1" smtClean="0"/>
              <a:t>Wanneer</a:t>
            </a:r>
            <a:r>
              <a:rPr lang="en-US" dirty="0" smtClean="0"/>
              <a:t> je </a:t>
            </a:r>
            <a:r>
              <a:rPr lang="en-US" dirty="0" err="1" smtClean="0"/>
              <a:t>klaar</a:t>
            </a:r>
            <a:r>
              <a:rPr lang="en-US" dirty="0" smtClean="0"/>
              <a:t> bent, </a:t>
            </a:r>
            <a:r>
              <a:rPr lang="en-US" dirty="0" err="1" smtClean="0"/>
              <a:t>kijk</a:t>
            </a:r>
            <a:r>
              <a:rPr lang="en-US" dirty="0" smtClean="0"/>
              <a:t> je </a:t>
            </a:r>
            <a:r>
              <a:rPr lang="en-US" dirty="0" err="1" smtClean="0"/>
              <a:t>je</a:t>
            </a:r>
            <a:r>
              <a:rPr lang="en-US" dirty="0" smtClean="0"/>
              <a:t> </a:t>
            </a:r>
            <a:r>
              <a:rPr lang="en-US" dirty="0" err="1" smtClean="0"/>
              <a:t>antwoorden</a:t>
            </a:r>
            <a:r>
              <a:rPr lang="en-US" dirty="0" smtClean="0"/>
              <a:t> </a:t>
            </a:r>
            <a:r>
              <a:rPr lang="en-US" dirty="0" err="1" smtClean="0"/>
              <a:t>na.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Het </a:t>
            </a:r>
            <a:r>
              <a:rPr lang="en-US" dirty="0" err="1" smtClean="0"/>
              <a:t>antwoordmodel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7725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opbouw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4489"/>
            <a:ext cx="8596668" cy="471487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Zakelijke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de </a:t>
            </a:r>
            <a:r>
              <a:rPr lang="en-US" dirty="0" err="1" smtClean="0"/>
              <a:t>indeling</a:t>
            </a:r>
            <a:r>
              <a:rPr lang="en-US" dirty="0" smtClean="0"/>
              <a:t>: </a:t>
            </a:r>
            <a:r>
              <a:rPr lang="en-US" dirty="0" err="1" smtClean="0"/>
              <a:t>inleiding</a:t>
            </a:r>
            <a:r>
              <a:rPr lang="en-US" dirty="0" smtClean="0"/>
              <a:t>, kern, slot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</a:t>
            </a:r>
            <a:r>
              <a:rPr lang="en-US" dirty="0" err="1" smtClean="0"/>
              <a:t>introduceert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1 of 2 (</a:t>
            </a:r>
            <a:r>
              <a:rPr lang="en-US" dirty="0" err="1" smtClean="0"/>
              <a:t>soms</a:t>
            </a:r>
            <a:r>
              <a:rPr lang="en-US" dirty="0" smtClean="0"/>
              <a:t> 3) </a:t>
            </a:r>
            <a:r>
              <a:rPr lang="en-US" dirty="0" err="1" smtClean="0"/>
              <a:t>alinea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Kern:		</a:t>
            </a:r>
            <a:r>
              <a:rPr lang="en-US" dirty="0" err="1" smtClean="0"/>
              <a:t>informatie</a:t>
            </a:r>
            <a:r>
              <a:rPr lang="en-US" dirty="0" smtClean="0"/>
              <a:t> over het </a:t>
            </a:r>
            <a:r>
              <a:rPr lang="en-US" dirty="0" err="1" smtClean="0"/>
              <a:t>onderwerp</a:t>
            </a:r>
            <a:r>
              <a:rPr lang="en-US" dirty="0" smtClean="0"/>
              <a:t>, </a:t>
            </a:r>
            <a:r>
              <a:rPr lang="en-US" dirty="0" err="1" smtClean="0"/>
              <a:t>verdeeld</a:t>
            </a:r>
            <a:r>
              <a:rPr lang="en-US" dirty="0" smtClean="0"/>
              <a:t> in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deelonderwerpen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ieder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 </a:t>
            </a:r>
            <a:r>
              <a:rPr lang="en-US" dirty="0" err="1" smtClean="0"/>
              <a:t>bevat</a:t>
            </a:r>
            <a:r>
              <a:rPr lang="en-US" dirty="0" smtClean="0"/>
              <a:t> 1 of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alinea’s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rond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1 </a:t>
            </a:r>
            <a:r>
              <a:rPr lang="en-US" dirty="0" err="1" smtClean="0"/>
              <a:t>alinea</a:t>
            </a:r>
            <a:r>
              <a:rPr lang="en-US" dirty="0" smtClean="0"/>
              <a:t> (</a:t>
            </a:r>
            <a:r>
              <a:rPr lang="en-US" dirty="0" err="1" smtClean="0"/>
              <a:t>soms</a:t>
            </a:r>
            <a:r>
              <a:rPr lang="en-US" dirty="0" smtClean="0"/>
              <a:t> 2).</a:t>
            </a:r>
          </a:p>
        </p:txBody>
      </p:sp>
    </p:spTree>
    <p:extLst>
      <p:ext uri="{BB962C8B-B14F-4D97-AF65-F5344CB8AC3E}">
        <p14:creationId xmlns:p14="http://schemas.microsoft.com/office/powerpoint/2010/main" val="264480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zakelijke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0175"/>
            <a:ext cx="8596668" cy="5057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Hoe kun je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alinea’s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inleiding</a:t>
            </a:r>
            <a:r>
              <a:rPr lang="en-US" dirty="0" smtClean="0"/>
              <a:t> </a:t>
            </a:r>
            <a:r>
              <a:rPr lang="en-US" dirty="0" err="1" smtClean="0"/>
              <a:t>horen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Meestal</a:t>
            </a:r>
            <a:r>
              <a:rPr lang="en-US" dirty="0" smtClean="0"/>
              <a:t> kun je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afleiden</a:t>
            </a:r>
            <a:r>
              <a:rPr lang="en-US" dirty="0" smtClean="0"/>
              <a:t> door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letten</a:t>
            </a:r>
            <a:r>
              <a:rPr lang="en-US" dirty="0" smtClean="0"/>
              <a:t> op twee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aanwijzingen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Inhoudelijke</a:t>
            </a:r>
            <a:r>
              <a:rPr lang="en-US" dirty="0" smtClean="0"/>
              <a:t>:		-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introduceert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 door op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</a:t>
            </a:r>
            <a:r>
              <a:rPr lang="en-US" dirty="0" err="1" smtClean="0"/>
              <a:t>leuke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 (</a:t>
            </a:r>
            <a:r>
              <a:rPr lang="en-US" dirty="0" err="1" smtClean="0"/>
              <a:t>anekdote</a:t>
            </a:r>
            <a:r>
              <a:rPr lang="en-US" dirty="0" smtClean="0"/>
              <a:t>/</a:t>
            </a:r>
            <a:r>
              <a:rPr lang="en-US" dirty="0" err="1" smtClean="0"/>
              <a:t>grapje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-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maakt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wat het </a:t>
            </a:r>
            <a:r>
              <a:rPr lang="en-US" dirty="0" err="1" smtClean="0"/>
              <a:t>onderwerp</a:t>
            </a:r>
            <a:r>
              <a:rPr lang="en-US" dirty="0" smtClean="0"/>
              <a:t> van de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inhoudt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- </a:t>
            </a:r>
            <a:r>
              <a:rPr lang="en-US" dirty="0" err="1" smtClean="0"/>
              <a:t>uiteenzetting</a:t>
            </a:r>
            <a:r>
              <a:rPr lang="en-US" dirty="0" smtClean="0"/>
              <a:t>: het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aangeduid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- </a:t>
            </a:r>
            <a:r>
              <a:rPr lang="en-US" dirty="0" err="1" smtClean="0"/>
              <a:t>beschouwing</a:t>
            </a:r>
            <a:r>
              <a:rPr lang="en-US" dirty="0" smtClean="0"/>
              <a:t>: </a:t>
            </a:r>
            <a:r>
              <a:rPr lang="en-US" dirty="0" err="1" smtClean="0"/>
              <a:t>aanduiding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 + </a:t>
            </a:r>
            <a:r>
              <a:rPr lang="en-US" dirty="0" err="1" smtClean="0"/>
              <a:t>vraagstelling</a:t>
            </a:r>
            <a:r>
              <a:rPr lang="en-US" dirty="0" smtClean="0"/>
              <a:t> of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</a:t>
            </a:r>
            <a:r>
              <a:rPr lang="en-US" dirty="0" err="1" smtClean="0"/>
              <a:t>probleemstelling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- </a:t>
            </a:r>
            <a:r>
              <a:rPr lang="en-US" dirty="0" err="1" smtClean="0"/>
              <a:t>betoog:aanduiding</a:t>
            </a:r>
            <a:r>
              <a:rPr lang="en-US" dirty="0" smtClean="0"/>
              <a:t> </a:t>
            </a:r>
            <a:r>
              <a:rPr lang="en-US" dirty="0" err="1" smtClean="0"/>
              <a:t>onderwerp+stelling</a:t>
            </a:r>
            <a:r>
              <a:rPr lang="en-US" dirty="0" smtClean="0"/>
              <a:t>/</a:t>
            </a:r>
            <a:r>
              <a:rPr lang="en-US" dirty="0" err="1" smtClean="0"/>
              <a:t>mening</a:t>
            </a:r>
            <a:r>
              <a:rPr lang="en-US" dirty="0" smtClean="0"/>
              <a:t>/</a:t>
            </a:r>
            <a:r>
              <a:rPr lang="en-US" dirty="0" err="1" smtClean="0"/>
              <a:t>standpunt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Typografische</a:t>
            </a:r>
            <a:r>
              <a:rPr lang="en-US" dirty="0" smtClean="0"/>
              <a:t>:		- let op: ‘extra regels wit’, </a:t>
            </a:r>
            <a:r>
              <a:rPr lang="en-US" dirty="0" err="1" smtClean="0"/>
              <a:t>cursieve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vette</a:t>
            </a:r>
            <a:r>
              <a:rPr lang="en-US" dirty="0" smtClean="0"/>
              <a:t> 								  </a:t>
            </a:r>
            <a:r>
              <a:rPr lang="en-US" dirty="0" err="1" smtClean="0"/>
              <a:t>tekstgedeelten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013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r>
              <a:rPr lang="en-US" dirty="0" smtClean="0"/>
              <a:t> – </a:t>
            </a:r>
            <a:r>
              <a:rPr lang="en-US" dirty="0" err="1" smtClean="0"/>
              <a:t>inhoudelijke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4451"/>
            <a:ext cx="8596668" cy="4726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Hoe </a:t>
            </a:r>
            <a:r>
              <a:rPr lang="en-US" sz="2400" dirty="0" err="1" smtClean="0"/>
              <a:t>maakt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schrijver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inleiding</a:t>
            </a:r>
            <a:r>
              <a:rPr lang="en-US" sz="2400" dirty="0" smtClean="0"/>
              <a:t> </a:t>
            </a:r>
            <a:r>
              <a:rPr lang="en-US" sz="2400" dirty="0" err="1" smtClean="0"/>
              <a:t>aantrekkelijk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de </a:t>
            </a:r>
            <a:r>
              <a:rPr lang="en-US" sz="2400" dirty="0" err="1" smtClean="0"/>
              <a:t>lezer</a:t>
            </a:r>
            <a:r>
              <a:rPr lang="en-US" sz="2400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De </a:t>
            </a:r>
            <a:r>
              <a:rPr lang="en-US" b="1" i="1" dirty="0" err="1" smtClean="0"/>
              <a:t>actualiteit</a:t>
            </a:r>
            <a:r>
              <a:rPr lang="en-US" b="1" i="1" dirty="0" smtClean="0"/>
              <a:t> </a:t>
            </a:r>
            <a:r>
              <a:rPr lang="en-US" b="1" i="1" dirty="0" err="1" smtClean="0"/>
              <a:t>bespreken</a:t>
            </a:r>
            <a:r>
              <a:rPr lang="en-US" dirty="0" smtClean="0"/>
              <a:t>: </a:t>
            </a:r>
            <a:r>
              <a:rPr lang="en-US" dirty="0" err="1" smtClean="0"/>
              <a:t>bijvoorbeeld</a:t>
            </a:r>
            <a:r>
              <a:rPr lang="en-US" dirty="0" smtClean="0"/>
              <a:t> de </a:t>
            </a:r>
            <a:r>
              <a:rPr lang="en-US" dirty="0" err="1" smtClean="0"/>
              <a:t>aanleiding</a:t>
            </a:r>
            <a:r>
              <a:rPr lang="en-US" dirty="0" smtClean="0"/>
              <a:t>*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schrijven</a:t>
            </a:r>
            <a:r>
              <a:rPr lang="en-US" dirty="0" smtClean="0"/>
              <a:t> van de </a:t>
            </a:r>
            <a:r>
              <a:rPr lang="en-US" dirty="0" err="1" smtClean="0"/>
              <a:t>tekst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De </a:t>
            </a:r>
            <a:r>
              <a:rPr lang="en-US" b="1" i="1" dirty="0" err="1" smtClean="0"/>
              <a:t>geschiedenis</a:t>
            </a:r>
            <a:r>
              <a:rPr lang="en-US" dirty="0" smtClean="0"/>
              <a:t> </a:t>
            </a:r>
            <a:r>
              <a:rPr lang="en-US" dirty="0" err="1" smtClean="0"/>
              <a:t>uitleggen</a:t>
            </a:r>
            <a:r>
              <a:rPr lang="en-US" dirty="0" smtClean="0"/>
              <a:t>: </a:t>
            </a:r>
            <a:r>
              <a:rPr lang="en-US" dirty="0" err="1" smtClean="0"/>
              <a:t>bijvoorbeeld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het </a:t>
            </a:r>
            <a:r>
              <a:rPr lang="en-US" dirty="0" err="1" smtClean="0"/>
              <a:t>verleden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beschrijven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vergelijking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nu.</a:t>
            </a:r>
          </a:p>
          <a:p>
            <a:pPr>
              <a:buFontTx/>
              <a:buChar char="-"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b="1" i="1" dirty="0" err="1" smtClean="0"/>
              <a:t>anekdote</a:t>
            </a:r>
            <a:r>
              <a:rPr lang="en-US" dirty="0" smtClean="0"/>
              <a:t>: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,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grappig</a:t>
            </a:r>
            <a:r>
              <a:rPr lang="en-US" dirty="0" smtClean="0"/>
              <a:t> </a:t>
            </a:r>
            <a:r>
              <a:rPr lang="en-US" dirty="0" err="1" smtClean="0"/>
              <a:t>verhaaltje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b="1" i="1" dirty="0" err="1" smtClean="0"/>
              <a:t>voorbeeld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Het </a:t>
            </a:r>
            <a:r>
              <a:rPr lang="en-US" b="1" i="1" dirty="0" err="1" smtClean="0"/>
              <a:t>belang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voor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lezer</a:t>
            </a:r>
            <a:r>
              <a:rPr lang="en-US" b="1" i="1" dirty="0" smtClean="0"/>
              <a:t> </a:t>
            </a:r>
            <a:r>
              <a:rPr lang="en-US" dirty="0" err="1" smtClean="0"/>
              <a:t>uitleggen</a:t>
            </a:r>
            <a:r>
              <a:rPr lang="en-US" dirty="0" smtClean="0"/>
              <a:t>: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b="1" i="1" dirty="0" err="1" smtClean="0"/>
              <a:t>nuttig</a:t>
            </a:r>
            <a:r>
              <a:rPr lang="en-US" dirty="0" smtClean="0"/>
              <a:t> is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de rest van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de </a:t>
            </a:r>
            <a:r>
              <a:rPr lang="en-US" dirty="0" err="1" smtClean="0"/>
              <a:t>inleiding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de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waarop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 is </a:t>
            </a:r>
            <a:r>
              <a:rPr lang="en-US" dirty="0" err="1" smtClean="0"/>
              <a:t>ingedeeld</a:t>
            </a:r>
            <a:r>
              <a:rPr lang="en-US" dirty="0" smtClean="0"/>
              <a:t>. </a:t>
            </a:r>
            <a:r>
              <a:rPr lang="en-US" dirty="0" err="1" smtClean="0"/>
              <a:t>Bijvoorbeeld</a:t>
            </a:r>
            <a:r>
              <a:rPr lang="en-US" dirty="0" smtClean="0"/>
              <a:t> in de </a:t>
            </a:r>
            <a:r>
              <a:rPr lang="en-US" dirty="0" err="1" smtClean="0"/>
              <a:t>vorm</a:t>
            </a:r>
            <a:r>
              <a:rPr lang="en-US" dirty="0" smtClean="0"/>
              <a:t> van </a:t>
            </a:r>
            <a:r>
              <a:rPr lang="en-US" dirty="0" err="1" smtClean="0"/>
              <a:t>vragen</a:t>
            </a:r>
            <a:r>
              <a:rPr lang="en-US" dirty="0" smtClean="0"/>
              <a:t> die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stelt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792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 smtClean="0"/>
              <a:t>De kern/het </a:t>
            </a:r>
            <a:r>
              <a:rPr lang="en-US" dirty="0" err="1" smtClean="0"/>
              <a:t>middenstuk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0"/>
            <a:ext cx="8596668" cy="45554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Het </a:t>
            </a:r>
            <a:r>
              <a:rPr lang="en-US" dirty="0" err="1" smtClean="0"/>
              <a:t>middenstuk</a:t>
            </a:r>
            <a:r>
              <a:rPr lang="en-US" dirty="0" smtClean="0"/>
              <a:t> </a:t>
            </a:r>
            <a:r>
              <a:rPr lang="en-US" dirty="0" err="1" smtClean="0"/>
              <a:t>behandelt</a:t>
            </a:r>
            <a:r>
              <a:rPr lang="en-US" dirty="0" smtClean="0"/>
              <a:t> de diverse </a:t>
            </a:r>
            <a:r>
              <a:rPr lang="en-US" dirty="0" err="1" smtClean="0"/>
              <a:t>aspecten</a:t>
            </a:r>
            <a:r>
              <a:rPr lang="en-US" dirty="0" smtClean="0"/>
              <a:t> van het </a:t>
            </a:r>
            <a:r>
              <a:rPr lang="en-US" dirty="0" err="1" smtClean="0"/>
              <a:t>onderwerp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deelonderwerpen</a:t>
            </a:r>
            <a:r>
              <a:rPr lang="en-US" dirty="0" smtClean="0"/>
              <a:t>,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gevolgen</a:t>
            </a:r>
            <a:r>
              <a:rPr lang="en-US" dirty="0" smtClean="0"/>
              <a:t>, </a:t>
            </a:r>
            <a:r>
              <a:rPr lang="en-US" dirty="0" err="1" smtClean="0"/>
              <a:t>voordelen</a:t>
            </a:r>
            <a:r>
              <a:rPr lang="en-US" dirty="0" smtClean="0"/>
              <a:t>, </a:t>
            </a:r>
            <a:r>
              <a:rPr lang="en-US" dirty="0" err="1" smtClean="0"/>
              <a:t>nadelen</a:t>
            </a:r>
            <a:r>
              <a:rPr lang="en-US" dirty="0" smtClean="0"/>
              <a:t>, </a:t>
            </a:r>
            <a:r>
              <a:rPr lang="en-US" dirty="0" err="1" smtClean="0"/>
              <a:t>oplossingen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1 </a:t>
            </a:r>
            <a:r>
              <a:rPr lang="en-US" dirty="0" err="1" smtClean="0"/>
              <a:t>alinea</a:t>
            </a:r>
            <a:r>
              <a:rPr lang="en-US" dirty="0" smtClean="0"/>
              <a:t>,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meerdere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stel</a:t>
            </a:r>
            <a:r>
              <a:rPr lang="en-US" dirty="0" smtClean="0"/>
              <a:t> je vast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(s)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horen</a:t>
            </a:r>
            <a:r>
              <a:rPr lang="en-US" dirty="0" smtClean="0"/>
              <a:t>,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hetzelfde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? Hoe </a:t>
            </a:r>
            <a:r>
              <a:rPr lang="en-US" dirty="0" err="1" smtClean="0"/>
              <a:t>weet</a:t>
            </a:r>
            <a:r>
              <a:rPr lang="en-US" dirty="0" smtClean="0"/>
              <a:t> je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nieuw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 </a:t>
            </a:r>
            <a:r>
              <a:rPr lang="en-US" dirty="0" err="1" smtClean="0"/>
              <a:t>begint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Door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letten</a:t>
            </a:r>
            <a:r>
              <a:rPr lang="en-US" dirty="0" smtClean="0"/>
              <a:t> op:</a:t>
            </a:r>
          </a:p>
          <a:p>
            <a:pPr>
              <a:buAutoNum type="arabicPeriod"/>
            </a:pPr>
            <a:r>
              <a:rPr lang="en-US" dirty="0" err="1" smtClean="0"/>
              <a:t>Structurerende</a:t>
            </a:r>
            <a:r>
              <a:rPr lang="en-US" dirty="0" smtClean="0"/>
              <a:t> </a:t>
            </a:r>
            <a:r>
              <a:rPr lang="en-US" dirty="0" err="1" smtClean="0"/>
              <a:t>zinnen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Alineaverbanden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signaalwoorden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Typografische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kern/het </a:t>
            </a:r>
            <a:r>
              <a:rPr lang="en-US" dirty="0" err="1" smtClean="0"/>
              <a:t>middenstuk</a:t>
            </a:r>
            <a:r>
              <a:rPr lang="en-US" dirty="0" smtClean="0"/>
              <a:t> </a:t>
            </a:r>
            <a:r>
              <a:rPr lang="en-US" dirty="0" err="1" smtClean="0"/>
              <a:t>herken</a:t>
            </a:r>
            <a:r>
              <a:rPr lang="en-US" dirty="0" smtClean="0"/>
              <a:t> je </a:t>
            </a:r>
            <a:r>
              <a:rPr lang="en-US" dirty="0" err="1" smtClean="0"/>
              <a:t>aan</a:t>
            </a:r>
            <a:r>
              <a:rPr lang="en-US" dirty="0" smtClean="0"/>
              <a:t>: a. </a:t>
            </a:r>
            <a:r>
              <a:rPr lang="en-US" dirty="0" err="1" smtClean="0"/>
              <a:t>structurerende</a:t>
            </a:r>
            <a:r>
              <a:rPr lang="en-US" dirty="0" smtClean="0"/>
              <a:t> </a:t>
            </a:r>
            <a:r>
              <a:rPr lang="en-US" dirty="0" err="1" smtClean="0"/>
              <a:t>zinnen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10252604" cy="4684713"/>
          </a:xfrm>
        </p:spPr>
        <p:txBody>
          <a:bodyPr>
            <a:normAutofit/>
          </a:bodyPr>
          <a:lstStyle/>
          <a:p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kondigen</a:t>
            </a:r>
            <a:r>
              <a:rPr lang="en-US" dirty="0" smtClean="0"/>
              <a:t>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zinnen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tekstgedeelte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ronden</a:t>
            </a:r>
            <a:r>
              <a:rPr lang="en-US" dirty="0" smtClean="0"/>
              <a:t> de </a:t>
            </a:r>
            <a:r>
              <a:rPr lang="en-US" dirty="0" err="1" smtClean="0"/>
              <a:t>slotzinnen</a:t>
            </a:r>
            <a:r>
              <a:rPr lang="en-US" dirty="0" smtClean="0"/>
              <a:t> het </a:t>
            </a:r>
            <a:r>
              <a:rPr lang="en-US" dirty="0" err="1" smtClean="0"/>
              <a:t>af</a:t>
            </a:r>
            <a:r>
              <a:rPr lang="en-US" dirty="0" smtClean="0"/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Aankondigende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afrondende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zinnen</a:t>
            </a:r>
            <a:r>
              <a:rPr lang="en-US" b="1" dirty="0" smtClean="0"/>
              <a:t> </a:t>
            </a:r>
            <a:r>
              <a:rPr lang="en-US" b="1" dirty="0" err="1" smtClean="0"/>
              <a:t>heten</a:t>
            </a:r>
            <a:r>
              <a:rPr lang="en-US" b="1" dirty="0" smtClean="0"/>
              <a:t> </a:t>
            </a:r>
            <a:r>
              <a:rPr lang="en-US" b="1" dirty="0" err="1" smtClean="0"/>
              <a:t>structurerende</a:t>
            </a:r>
            <a:r>
              <a:rPr lang="en-US" b="1" dirty="0" smtClean="0"/>
              <a:t> </a:t>
            </a:r>
            <a:r>
              <a:rPr lang="en-US" b="1" dirty="0" err="1" smtClean="0"/>
              <a:t>zinnen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Voorbeeld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5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6 </a:t>
            </a:r>
            <a:r>
              <a:rPr lang="en-US" dirty="0" err="1" smtClean="0"/>
              <a:t>horen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r>
              <a:rPr lang="en-US" dirty="0" smtClean="0"/>
              <a:t>, </a:t>
            </a:r>
            <a:r>
              <a:rPr lang="en-US" dirty="0" err="1" smtClean="0"/>
              <a:t>alinea</a:t>
            </a:r>
            <a:r>
              <a:rPr lang="en-US" dirty="0" smtClean="0"/>
              <a:t> 7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Alinea</a:t>
            </a:r>
            <a:r>
              <a:rPr lang="en-US" dirty="0" smtClean="0"/>
              <a:t> 5: </a:t>
            </a:r>
            <a:r>
              <a:rPr lang="en-US" dirty="0" smtClean="0">
                <a:solidFill>
                  <a:srgbClr val="FF0000"/>
                </a:solidFill>
              </a:rPr>
              <a:t>Computers </a:t>
            </a:r>
            <a:r>
              <a:rPr lang="en-US" dirty="0" err="1" smtClean="0">
                <a:solidFill>
                  <a:srgbClr val="FF0000"/>
                </a:solidFill>
              </a:rPr>
              <a:t>zijn</a:t>
            </a:r>
            <a:r>
              <a:rPr lang="en-US" dirty="0" smtClean="0">
                <a:solidFill>
                  <a:srgbClr val="FF0000"/>
                </a:solidFill>
              </a:rPr>
              <a:t> in de </a:t>
            </a:r>
            <a:r>
              <a:rPr lang="en-US" dirty="0" err="1" smtClean="0">
                <a:solidFill>
                  <a:srgbClr val="FF0000"/>
                </a:solidFill>
              </a:rPr>
              <a:t>klas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volstrekt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overbodig</a:t>
            </a:r>
            <a:r>
              <a:rPr lang="en-US" dirty="0" smtClean="0"/>
              <a:t>. In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	 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 err="1" smtClean="0"/>
              <a:t>Alinea</a:t>
            </a:r>
            <a:r>
              <a:rPr lang="en-US" dirty="0" smtClean="0"/>
              <a:t> 6: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men </a:t>
            </a:r>
            <a:r>
              <a:rPr lang="en-US" dirty="0" err="1" smtClean="0"/>
              <a:t>zonder</a:t>
            </a:r>
            <a:r>
              <a:rPr lang="en-US" dirty="0" smtClean="0"/>
              <a:t> computers nog steeds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uitleggen</a:t>
            </a:r>
            <a:r>
              <a:rPr lang="en-US" dirty="0" smtClean="0"/>
              <a:t>. ………….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………………………………………………………………………..…</a:t>
            </a:r>
            <a:r>
              <a:rPr lang="en-US" b="1" dirty="0">
                <a:solidFill>
                  <a:srgbClr val="7030A0"/>
                </a:solidFill>
              </a:rPr>
              <a:t>W</a:t>
            </a:r>
            <a:r>
              <a:rPr lang="en-US" b="1" dirty="0" smtClean="0">
                <a:solidFill>
                  <a:srgbClr val="7030A0"/>
                </a:solidFill>
              </a:rPr>
              <a:t>e </a:t>
            </a:r>
            <a:r>
              <a:rPr lang="en-US" b="1" dirty="0" err="1" smtClean="0">
                <a:solidFill>
                  <a:srgbClr val="7030A0"/>
                </a:solidFill>
              </a:rPr>
              <a:t>kunnen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dus</a:t>
            </a:r>
            <a:r>
              <a:rPr lang="en-US" b="1" dirty="0" smtClean="0">
                <a:solidFill>
                  <a:srgbClr val="7030A0"/>
                </a:solidFill>
              </a:rPr>
              <a:t> prima </a:t>
            </a:r>
            <a:r>
              <a:rPr lang="en-US" b="1" dirty="0" err="1" smtClean="0">
                <a:solidFill>
                  <a:srgbClr val="7030A0"/>
                </a:solidFill>
              </a:rPr>
              <a:t>zonder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</a:p>
          <a:p>
            <a:pPr marL="0" indent="0">
              <a:buNone/>
            </a:pPr>
            <a:r>
              <a:rPr lang="en-US" dirty="0" err="1" smtClean="0"/>
              <a:t>Alinea</a:t>
            </a:r>
            <a:r>
              <a:rPr lang="en-US" dirty="0" smtClean="0"/>
              <a:t> 7: </a:t>
            </a:r>
            <a:r>
              <a:rPr lang="en-US" dirty="0" smtClean="0">
                <a:solidFill>
                  <a:srgbClr val="FF0000"/>
                </a:solidFill>
              </a:rPr>
              <a:t>Het </a:t>
            </a:r>
            <a:r>
              <a:rPr lang="en-US" dirty="0" err="1" smtClean="0">
                <a:solidFill>
                  <a:srgbClr val="FF0000"/>
                </a:solidFill>
              </a:rPr>
              <a:t>ministerie</a:t>
            </a:r>
            <a:r>
              <a:rPr lang="en-US" dirty="0" smtClean="0">
                <a:solidFill>
                  <a:srgbClr val="FF0000"/>
                </a:solidFill>
              </a:rPr>
              <a:t> van </a:t>
            </a:r>
            <a:r>
              <a:rPr lang="en-US" dirty="0" err="1" smtClean="0">
                <a:solidFill>
                  <a:srgbClr val="FF0000"/>
                </a:solidFill>
              </a:rPr>
              <a:t>onderwijs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heeft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geinvesteerd</a:t>
            </a:r>
            <a:r>
              <a:rPr lang="en-US" dirty="0" smtClean="0">
                <a:solidFill>
                  <a:srgbClr val="FF0000"/>
                </a:solidFill>
              </a:rPr>
              <a:t> in ICT op </a:t>
            </a:r>
            <a:r>
              <a:rPr lang="en-US" dirty="0" err="1" smtClean="0">
                <a:solidFill>
                  <a:srgbClr val="FF0000"/>
                </a:solidFill>
              </a:rPr>
              <a:t>scholen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…………………………………………</a:t>
            </a:r>
            <a:r>
              <a:rPr lang="en-US" b="1" dirty="0" smtClean="0">
                <a:solidFill>
                  <a:srgbClr val="7030A0"/>
                </a:solidFill>
              </a:rPr>
              <a:t>Wat </a:t>
            </a:r>
            <a:r>
              <a:rPr lang="en-US" b="1" dirty="0" err="1" smtClean="0">
                <a:solidFill>
                  <a:srgbClr val="7030A0"/>
                </a:solidFill>
              </a:rPr>
              <a:t>mij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betreft</a:t>
            </a:r>
            <a:r>
              <a:rPr lang="en-US" b="1" dirty="0" smtClean="0">
                <a:solidFill>
                  <a:srgbClr val="7030A0"/>
                </a:solidFill>
              </a:rPr>
              <a:t> had al </a:t>
            </a:r>
            <a:r>
              <a:rPr lang="en-US" b="1" dirty="0" err="1" smtClean="0">
                <a:solidFill>
                  <a:srgbClr val="7030A0"/>
                </a:solidFill>
              </a:rPr>
              <a:t>dat</a:t>
            </a:r>
            <a:r>
              <a:rPr lang="en-US" b="1" dirty="0" smtClean="0">
                <a:solidFill>
                  <a:srgbClr val="7030A0"/>
                </a:solidFill>
              </a:rPr>
              <a:t> geld </a:t>
            </a:r>
            <a:r>
              <a:rPr lang="en-US" b="1" dirty="0" err="1" smtClean="0">
                <a:solidFill>
                  <a:srgbClr val="7030A0"/>
                </a:solidFill>
              </a:rPr>
              <a:t>aan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andere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zaken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besteed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kunnen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worden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2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kern/het </a:t>
            </a:r>
            <a:r>
              <a:rPr lang="en-US" dirty="0" err="1" smtClean="0"/>
              <a:t>middenstuk</a:t>
            </a:r>
            <a:r>
              <a:rPr lang="en-US" dirty="0" smtClean="0"/>
              <a:t> </a:t>
            </a:r>
            <a:r>
              <a:rPr lang="en-US" dirty="0" err="1" smtClean="0"/>
              <a:t>herken</a:t>
            </a:r>
            <a:r>
              <a:rPr lang="en-US" dirty="0" smtClean="0"/>
              <a:t> je </a:t>
            </a:r>
            <a:r>
              <a:rPr lang="en-US" dirty="0" err="1" smtClean="0"/>
              <a:t>aan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alineaverbanden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signaalwoorden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09641" cy="4311649"/>
          </a:xfrm>
        </p:spPr>
        <p:txBody>
          <a:bodyPr>
            <a:normAutofit/>
          </a:bodyPr>
          <a:lstStyle/>
          <a:p>
            <a:r>
              <a:rPr lang="en-US" dirty="0" err="1" smtClean="0"/>
              <a:t>Zinnen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alinea’s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met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. Wat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relatie</a:t>
            </a:r>
            <a:r>
              <a:rPr lang="en-US" dirty="0" smtClean="0"/>
              <a:t> is, </a:t>
            </a:r>
            <a:r>
              <a:rPr lang="en-US" dirty="0" err="1" smtClean="0"/>
              <a:t>herken</a:t>
            </a:r>
            <a:r>
              <a:rPr lang="en-US" dirty="0" smtClean="0"/>
              <a:t> je </a:t>
            </a:r>
            <a:r>
              <a:rPr lang="en-US" dirty="0" err="1" smtClean="0"/>
              <a:t>vaan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 = </a:t>
            </a:r>
            <a:r>
              <a:rPr lang="en-US" dirty="0" err="1" smtClean="0"/>
              <a:t>signaalwoorden</a:t>
            </a:r>
            <a:r>
              <a:rPr lang="en-US" dirty="0" smtClean="0"/>
              <a:t>.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soort</a:t>
            </a:r>
            <a:r>
              <a:rPr lang="en-US" dirty="0" smtClean="0"/>
              <a:t> </a:t>
            </a:r>
            <a:r>
              <a:rPr lang="en-US" dirty="0" err="1" smtClean="0"/>
              <a:t>signaal</a:t>
            </a:r>
            <a:r>
              <a:rPr lang="en-US" dirty="0" smtClean="0"/>
              <a:t>: Let op!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het om </a:t>
            </a:r>
            <a:r>
              <a:rPr lang="en-US" dirty="0" err="1" smtClean="0"/>
              <a:t>een</a:t>
            </a:r>
            <a:r>
              <a:rPr lang="en-US" dirty="0" smtClean="0"/>
              <a:t> … </a:t>
            </a:r>
            <a:r>
              <a:rPr lang="en-US" dirty="0" err="1" smtClean="0"/>
              <a:t>tegenstelling</a:t>
            </a:r>
            <a:r>
              <a:rPr lang="en-US" dirty="0" smtClean="0"/>
              <a:t> (</a:t>
            </a:r>
            <a:r>
              <a:rPr lang="en-US" dirty="0" err="1" smtClean="0"/>
              <a:t>bijvoorbeeld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signaalwoorden</a:t>
            </a:r>
            <a:r>
              <a:rPr lang="en-US" dirty="0" smtClean="0"/>
              <a:t> die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voorkomen</a:t>
            </a:r>
            <a:r>
              <a:rPr lang="en-US" dirty="0" smtClean="0"/>
              <a:t>.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je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kennen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Voorbeeld</a:t>
            </a:r>
            <a:r>
              <a:rPr lang="en-US" dirty="0" smtClean="0"/>
              <a:t>: 	zo = </a:t>
            </a:r>
            <a:r>
              <a:rPr lang="en-US" dirty="0" err="1" smtClean="0"/>
              <a:t>voorbeeld</a:t>
            </a:r>
            <a:r>
              <a:rPr lang="en-US" dirty="0" smtClean="0"/>
              <a:t>; </a:t>
            </a:r>
            <a:r>
              <a:rPr lang="en-US" dirty="0" err="1" smtClean="0"/>
              <a:t>en</a:t>
            </a:r>
            <a:r>
              <a:rPr lang="en-US" dirty="0" smtClean="0"/>
              <a:t>, </a:t>
            </a:r>
            <a:r>
              <a:rPr lang="en-US" dirty="0" err="1" smtClean="0"/>
              <a:t>ook</a:t>
            </a:r>
            <a:r>
              <a:rPr lang="en-US" dirty="0" smtClean="0"/>
              <a:t> = </a:t>
            </a:r>
            <a:r>
              <a:rPr lang="en-US" dirty="0" err="1" smtClean="0"/>
              <a:t>opsommend</a:t>
            </a:r>
            <a:r>
              <a:rPr lang="en-US" dirty="0" smtClean="0"/>
              <a:t> </a:t>
            </a:r>
            <a:r>
              <a:rPr lang="en-US" dirty="0" err="1" smtClean="0"/>
              <a:t>verband</a:t>
            </a:r>
            <a:r>
              <a:rPr lang="en-US" dirty="0" smtClean="0"/>
              <a:t>; maar =  </a:t>
            </a:r>
            <a:r>
              <a:rPr lang="en-US" dirty="0" err="1" smtClean="0"/>
              <a:t>tegenstellend</a:t>
            </a:r>
            <a:r>
              <a:rPr lang="en-US" dirty="0" smtClean="0"/>
              <a:t>; 				</a:t>
            </a:r>
            <a:r>
              <a:rPr lang="en-US" dirty="0" err="1" smtClean="0"/>
              <a:t>doordat</a:t>
            </a:r>
            <a:r>
              <a:rPr lang="en-US" dirty="0" smtClean="0"/>
              <a:t> = </a:t>
            </a:r>
            <a:r>
              <a:rPr lang="en-US" dirty="0" err="1" smtClean="0"/>
              <a:t>oorzaak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onderzoeken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aangetoond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verband</a:t>
            </a:r>
            <a:r>
              <a:rPr lang="en-US" dirty="0" smtClean="0"/>
              <a:t> is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roken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longkanker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7030A0"/>
                </a:solidFill>
              </a:rPr>
              <a:t>Zo</a:t>
            </a:r>
            <a:r>
              <a:rPr lang="en-US" dirty="0" smtClean="0"/>
              <a:t> (</a:t>
            </a:r>
            <a:r>
              <a:rPr lang="en-US" dirty="0" err="1" smtClean="0"/>
              <a:t>voorbeeld</a:t>
            </a:r>
            <a:r>
              <a:rPr lang="en-US" dirty="0" smtClean="0"/>
              <a:t>) </a:t>
            </a:r>
            <a:r>
              <a:rPr lang="en-US" dirty="0" err="1" smtClean="0"/>
              <a:t>werd</a:t>
            </a:r>
            <a:r>
              <a:rPr lang="en-US" dirty="0" smtClean="0"/>
              <a:t> al in 1929 </a:t>
            </a:r>
            <a:r>
              <a:rPr lang="en-US" b="1" dirty="0" err="1" smtClean="0">
                <a:solidFill>
                  <a:srgbClr val="7030A0"/>
                </a:solidFill>
              </a:rPr>
              <a:t>en</a:t>
            </a:r>
            <a:r>
              <a:rPr lang="en-US" b="1" dirty="0" smtClean="0">
                <a:solidFill>
                  <a:srgbClr val="7030A0"/>
                </a:solidFill>
              </a:rPr>
              <a:t> (</a:t>
            </a:r>
            <a:r>
              <a:rPr lang="en-US" b="1" dirty="0" err="1" smtClean="0">
                <a:solidFill>
                  <a:srgbClr val="7030A0"/>
                </a:solidFill>
              </a:rPr>
              <a:t>opsommend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1943 </a:t>
            </a:r>
            <a:r>
              <a:rPr lang="en-US" dirty="0" err="1" smtClean="0"/>
              <a:t>bewezen</a:t>
            </a:r>
            <a:r>
              <a:rPr lang="en-US" dirty="0" smtClean="0"/>
              <a:t> door </a:t>
            </a:r>
            <a:r>
              <a:rPr lang="en-US" dirty="0" err="1" smtClean="0"/>
              <a:t>Duitse</a:t>
            </a:r>
            <a:r>
              <a:rPr lang="en-US" dirty="0" smtClean="0"/>
              <a:t> </a:t>
            </a:r>
            <a:r>
              <a:rPr lang="en-US" dirty="0" err="1" smtClean="0"/>
              <a:t>nazi-artsen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/>
              <a:t> later </a:t>
            </a:r>
            <a:r>
              <a:rPr lang="en-US" b="1" i="1" dirty="0" err="1" smtClean="0">
                <a:solidFill>
                  <a:srgbClr val="7030A0"/>
                </a:solidFill>
              </a:rPr>
              <a:t>ook</a:t>
            </a:r>
            <a:r>
              <a:rPr lang="en-US" dirty="0" smtClean="0"/>
              <a:t> door sir Richard Doll in 1948,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verband</a:t>
            </a:r>
            <a:r>
              <a:rPr lang="en-US" dirty="0" smtClean="0"/>
              <a:t> was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roken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 </a:t>
            </a:r>
            <a:r>
              <a:rPr lang="en-US" b="1" i="1" dirty="0" smtClean="0">
                <a:solidFill>
                  <a:srgbClr val="7030A0"/>
                </a:solidFill>
              </a:rPr>
              <a:t>Maar</a:t>
            </a:r>
            <a:r>
              <a:rPr lang="en-US" dirty="0" smtClean="0"/>
              <a:t> </a:t>
            </a:r>
            <a:r>
              <a:rPr lang="en-US" dirty="0" err="1" smtClean="0"/>
              <a:t>vele</a:t>
            </a:r>
            <a:r>
              <a:rPr lang="en-US" dirty="0" smtClean="0"/>
              <a:t> </a:t>
            </a:r>
            <a:r>
              <a:rPr lang="en-US" dirty="0" err="1" smtClean="0"/>
              <a:t>artsen</a:t>
            </a:r>
            <a:r>
              <a:rPr lang="en-US" dirty="0" smtClean="0"/>
              <a:t> </a:t>
            </a:r>
            <a:r>
              <a:rPr lang="en-US" dirty="0" err="1" smtClean="0"/>
              <a:t>spraken</a:t>
            </a:r>
            <a:r>
              <a:rPr lang="en-US" dirty="0" smtClean="0"/>
              <a:t> de </a:t>
            </a:r>
            <a:r>
              <a:rPr lang="en-US" dirty="0" err="1" smtClean="0"/>
              <a:t>onderzoeksconclusies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kwam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doordat</a:t>
            </a:r>
            <a:r>
              <a:rPr lang="en-US" dirty="0" smtClean="0"/>
              <a:t> de </a:t>
            </a:r>
            <a:r>
              <a:rPr lang="en-US" dirty="0" err="1" smtClean="0"/>
              <a:t>tabaksindustrie</a:t>
            </a:r>
            <a:r>
              <a:rPr lang="en-US" dirty="0" smtClean="0"/>
              <a:t> met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onderzoeken</a:t>
            </a:r>
            <a:r>
              <a:rPr lang="en-US" dirty="0" smtClean="0"/>
              <a:t> </a:t>
            </a:r>
            <a:r>
              <a:rPr lang="en-US" dirty="0" err="1" smtClean="0"/>
              <a:t>kwam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1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kern/het </a:t>
            </a:r>
            <a:r>
              <a:rPr lang="en-US" dirty="0" err="1" smtClean="0"/>
              <a:t>middenstuk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typografische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witregels</a:t>
            </a:r>
            <a:r>
              <a:rPr lang="en-US" dirty="0" smtClean="0"/>
              <a:t>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/</a:t>
            </a:r>
            <a:r>
              <a:rPr lang="en-US" dirty="0" err="1" smtClean="0"/>
              <a:t>deelonderwerpen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tussenkopjes</a:t>
            </a:r>
            <a:r>
              <a:rPr lang="en-US" dirty="0" smtClean="0"/>
              <a:t> </a:t>
            </a:r>
            <a:r>
              <a:rPr lang="en-US" dirty="0" err="1" smtClean="0"/>
              <a:t>boven</a:t>
            </a:r>
            <a:r>
              <a:rPr lang="en-US" dirty="0" smtClean="0"/>
              <a:t> de </a:t>
            </a:r>
            <a:r>
              <a:rPr lang="en-US" dirty="0" err="1" smtClean="0"/>
              <a:t>alinea’s</a:t>
            </a:r>
            <a:r>
              <a:rPr lang="en-US" dirty="0" smtClean="0"/>
              <a:t> die 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deelonderwerp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7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480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Het slot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gevormd</a:t>
            </a:r>
            <a:r>
              <a:rPr lang="en-US" dirty="0" smtClean="0"/>
              <a:t> door de </a:t>
            </a:r>
            <a:r>
              <a:rPr lang="en-US" dirty="0" err="1" smtClean="0"/>
              <a:t>laatste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van de </a:t>
            </a:r>
            <a:r>
              <a:rPr lang="en-US" dirty="0" err="1" smtClean="0"/>
              <a:t>tekst</a:t>
            </a:r>
            <a:r>
              <a:rPr lang="en-US" dirty="0" smtClean="0"/>
              <a:t>. </a:t>
            </a:r>
            <a:r>
              <a:rPr lang="en-US" dirty="0" err="1" smtClean="0"/>
              <a:t>Ook</a:t>
            </a:r>
            <a:r>
              <a:rPr lang="en-US" dirty="0" smtClean="0"/>
              <a:t> het slot </a:t>
            </a:r>
            <a:r>
              <a:rPr lang="en-US" dirty="0" err="1" smtClean="0"/>
              <a:t>herken</a:t>
            </a:r>
            <a:r>
              <a:rPr lang="en-US" dirty="0" smtClean="0"/>
              <a:t> je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b="1" dirty="0" err="1" smtClean="0"/>
              <a:t>inhoudelijke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b="1" dirty="0" err="1" smtClean="0"/>
              <a:t>typografische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Inhoudelijke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bevat</a:t>
            </a:r>
            <a:r>
              <a:rPr lang="en-US" dirty="0" smtClean="0"/>
              <a:t> het slot de </a:t>
            </a:r>
            <a:r>
              <a:rPr lang="en-US" dirty="0" err="1" smtClean="0"/>
              <a:t>conclusie</a:t>
            </a:r>
            <a:r>
              <a:rPr lang="en-US" dirty="0" smtClean="0"/>
              <a:t> van de </a:t>
            </a:r>
            <a:r>
              <a:rPr lang="en-US" dirty="0" err="1" smtClean="0"/>
              <a:t>tekst</a:t>
            </a:r>
            <a:r>
              <a:rPr lang="en-US" dirty="0" smtClean="0"/>
              <a:t>: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dan</a:t>
            </a:r>
            <a:r>
              <a:rPr lang="en-US" dirty="0" smtClean="0"/>
              <a:t> de </a:t>
            </a:r>
            <a:r>
              <a:rPr lang="en-US" dirty="0" err="1" smtClean="0"/>
              <a:t>hoofdgedachte</a:t>
            </a:r>
            <a:r>
              <a:rPr lang="en-US" dirty="0" smtClean="0"/>
              <a:t>. Die </a:t>
            </a:r>
            <a:r>
              <a:rPr lang="en-US" dirty="0" err="1" smtClean="0"/>
              <a:t>conclusie</a:t>
            </a:r>
            <a:r>
              <a:rPr lang="en-US" dirty="0" smtClean="0"/>
              <a:t>/</a:t>
            </a:r>
            <a:r>
              <a:rPr lang="en-US" dirty="0" err="1" smtClean="0"/>
              <a:t>hoofdgedachte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het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de </a:t>
            </a:r>
            <a:r>
              <a:rPr lang="en-US" dirty="0" err="1" smtClean="0"/>
              <a:t>vraag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inleiding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bevat</a:t>
            </a:r>
            <a:r>
              <a:rPr lang="en-US" dirty="0" smtClean="0"/>
              <a:t> het slot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samenvatting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mogelijkheden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slot zin: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aansporing</a:t>
            </a:r>
            <a:r>
              <a:rPr lang="en-US" dirty="0" smtClean="0"/>
              <a:t>,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afweging</a:t>
            </a:r>
            <a:r>
              <a:rPr lang="en-US" dirty="0" smtClean="0"/>
              <a:t> (van 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</a:t>
            </a:r>
            <a:r>
              <a:rPr lang="en-US" dirty="0" smtClean="0"/>
              <a:t>) 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toekomstverwachting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 (</a:t>
            </a:r>
            <a:r>
              <a:rPr lang="en-US" dirty="0" err="1" smtClean="0"/>
              <a:t>een</a:t>
            </a:r>
            <a:r>
              <a:rPr lang="en-US" dirty="0" smtClean="0"/>
              <a:t> van) de </a:t>
            </a:r>
            <a:r>
              <a:rPr lang="en-US" dirty="0" err="1" smtClean="0"/>
              <a:t>eerste</a:t>
            </a:r>
            <a:r>
              <a:rPr lang="en-US" dirty="0" smtClean="0"/>
              <a:t> zin(</a:t>
            </a:r>
            <a:r>
              <a:rPr lang="en-US" dirty="0" err="1" smtClean="0"/>
              <a:t>nen</a:t>
            </a:r>
            <a:r>
              <a:rPr lang="en-US" dirty="0" smtClean="0"/>
              <a:t>) van het slot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signaalwoord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: </a:t>
            </a:r>
            <a:r>
              <a:rPr lang="en-US" dirty="0" err="1" smtClean="0"/>
              <a:t>kortom</a:t>
            </a:r>
            <a:r>
              <a:rPr lang="en-US" dirty="0" smtClean="0"/>
              <a:t>, ten </a:t>
            </a:r>
            <a:r>
              <a:rPr lang="en-US" dirty="0" err="1" smtClean="0"/>
              <a:t>slotte</a:t>
            </a:r>
            <a:r>
              <a:rPr lang="en-US" dirty="0" smtClean="0"/>
              <a:t>, al met al, </a:t>
            </a:r>
            <a:r>
              <a:rPr lang="en-US" dirty="0" err="1" smtClean="0"/>
              <a:t>dus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Typografische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   Het slot is </a:t>
            </a:r>
            <a:r>
              <a:rPr lang="en-US" dirty="0" err="1" smtClean="0"/>
              <a:t>herkenbaar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(extra) </a:t>
            </a:r>
            <a:r>
              <a:rPr lang="en-US" dirty="0" err="1" smtClean="0"/>
              <a:t>witregel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het </a:t>
            </a:r>
            <a:r>
              <a:rPr lang="en-US" dirty="0" err="1" smtClean="0"/>
              <a:t>middenstuk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432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772</TotalTime>
  <Words>933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Leesvaardigheid 2</vt:lpstr>
      <vt:lpstr>De opbouw van een tekst</vt:lpstr>
      <vt:lpstr>De Inleiding van een zakelijke tekst</vt:lpstr>
      <vt:lpstr>De inleiding – inhoudelijke kenmerken</vt:lpstr>
      <vt:lpstr>De kern/het middenstuk</vt:lpstr>
      <vt:lpstr>De kern/het middenstuk herken je aan: a. structurerende zinnen</vt:lpstr>
      <vt:lpstr>De kern/het middenstuk herken je aan: b. alineaverbanden en signaalwoorden</vt:lpstr>
      <vt:lpstr>De kern/het middenstuk: c. typografische kenmerken</vt:lpstr>
      <vt:lpstr>Het slot</vt:lpstr>
      <vt:lpstr>Verwerking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Leesvaardigheid</dc:title>
  <dc:creator>corei3</dc:creator>
  <cp:lastModifiedBy>corei3</cp:lastModifiedBy>
  <cp:revision>16</cp:revision>
  <dcterms:created xsi:type="dcterms:W3CDTF">2020-04-29T13:19:54Z</dcterms:created>
  <dcterms:modified xsi:type="dcterms:W3CDTF">2020-04-30T02:12:47Z</dcterms:modified>
</cp:coreProperties>
</file>