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6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100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216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55504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9291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56654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4053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1109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273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413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972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144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007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96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0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028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1804C-F118-4F43-8583-5DB1F1CEB465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78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1804C-F118-4F43-8583-5DB1F1CEB465}" type="datetimeFigureOut">
              <a:rPr lang="en-US" smtClean="0"/>
              <a:t>4/29/2020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D66B5AC-836A-4688-BF24-DF00481A8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05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  <p:sldLayoutId id="2147483910" r:id="rId6"/>
    <p:sldLayoutId id="2147483911" r:id="rId7"/>
    <p:sldLayoutId id="2147483912" r:id="rId8"/>
    <p:sldLayoutId id="2147483913" r:id="rId9"/>
    <p:sldLayoutId id="2147483914" r:id="rId10"/>
    <p:sldLayoutId id="2147483915" r:id="rId11"/>
    <p:sldLayoutId id="2147483916" r:id="rId12"/>
    <p:sldLayoutId id="2147483917" r:id="rId13"/>
    <p:sldLayoutId id="2147483918" r:id="rId14"/>
    <p:sldLayoutId id="2147483919" r:id="rId15"/>
    <p:sldLayoutId id="214748392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7375" y="3428998"/>
            <a:ext cx="8272463" cy="2268559"/>
          </a:xfrm>
        </p:spPr>
        <p:txBody>
          <a:bodyPr/>
          <a:lstStyle/>
          <a:p>
            <a:r>
              <a:rPr lang="en-US" dirty="0" err="1" smtClean="0"/>
              <a:t>Leesvaardigheid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 </a:t>
            </a:r>
            <a:r>
              <a:rPr lang="en-US" dirty="0" err="1" smtClean="0"/>
              <a:t>inleiding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tekst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8774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Verwerking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Maak</a:t>
            </a:r>
            <a:r>
              <a:rPr lang="en-US" dirty="0" smtClean="0"/>
              <a:t> </a:t>
            </a:r>
            <a:r>
              <a:rPr lang="en-US" dirty="0" err="1" smtClean="0"/>
              <a:t>opdracht</a:t>
            </a:r>
            <a:r>
              <a:rPr lang="en-US" dirty="0" smtClean="0"/>
              <a:t> 1 </a:t>
            </a:r>
            <a:r>
              <a:rPr lang="en-US" dirty="0" err="1" smtClean="0"/>
              <a:t>bij</a:t>
            </a:r>
            <a:r>
              <a:rPr lang="en-US" dirty="0" smtClean="0"/>
              <a:t> </a:t>
            </a:r>
            <a:r>
              <a:rPr lang="en-US" dirty="0" err="1" smtClean="0"/>
              <a:t>tekst</a:t>
            </a:r>
            <a:r>
              <a:rPr lang="en-US" dirty="0" smtClean="0"/>
              <a:t> ‘Na </a:t>
            </a:r>
            <a:r>
              <a:rPr lang="en-US" dirty="0" err="1" smtClean="0"/>
              <a:t>woede</a:t>
            </a:r>
            <a:r>
              <a:rPr lang="en-US" dirty="0" smtClean="0"/>
              <a:t> </a:t>
            </a:r>
            <a:r>
              <a:rPr lang="en-US" dirty="0" err="1" smtClean="0"/>
              <a:t>komt</a:t>
            </a:r>
            <a:r>
              <a:rPr lang="en-US" dirty="0" smtClean="0"/>
              <a:t> </a:t>
            </a:r>
            <a:r>
              <a:rPr lang="en-US" dirty="0" err="1" smtClean="0"/>
              <a:t>wijsheid</a:t>
            </a:r>
            <a:r>
              <a:rPr lang="en-US" dirty="0" smtClean="0"/>
              <a:t>’, op </a:t>
            </a:r>
            <a:r>
              <a:rPr lang="en-US" dirty="0" err="1" smtClean="0"/>
              <a:t>bladzijde</a:t>
            </a:r>
            <a:r>
              <a:rPr lang="en-US" dirty="0" smtClean="0"/>
              <a:t> 25 </a:t>
            </a:r>
            <a:r>
              <a:rPr lang="en-US" dirty="0" err="1" smtClean="0"/>
              <a:t>en</a:t>
            </a:r>
            <a:r>
              <a:rPr lang="en-US" dirty="0" smtClean="0"/>
              <a:t> 26 van je reader.</a:t>
            </a:r>
          </a:p>
          <a:p>
            <a:r>
              <a:rPr lang="en-US" dirty="0" err="1" smtClean="0"/>
              <a:t>Wanneer</a:t>
            </a:r>
            <a:r>
              <a:rPr lang="en-US" dirty="0" smtClean="0"/>
              <a:t> je </a:t>
            </a:r>
            <a:r>
              <a:rPr lang="en-US" dirty="0" err="1" smtClean="0"/>
              <a:t>klaar</a:t>
            </a:r>
            <a:r>
              <a:rPr lang="en-US" dirty="0" smtClean="0"/>
              <a:t> bent, </a:t>
            </a:r>
            <a:r>
              <a:rPr lang="en-US" dirty="0" err="1" smtClean="0"/>
              <a:t>kijk</a:t>
            </a:r>
            <a:r>
              <a:rPr lang="en-US" dirty="0" smtClean="0"/>
              <a:t> je </a:t>
            </a:r>
            <a:r>
              <a:rPr lang="en-US" dirty="0" err="1" smtClean="0"/>
              <a:t>je</a:t>
            </a:r>
            <a:r>
              <a:rPr lang="en-US" dirty="0" smtClean="0"/>
              <a:t> </a:t>
            </a:r>
            <a:r>
              <a:rPr lang="en-US" dirty="0" err="1" smtClean="0"/>
              <a:t>antwoorden</a:t>
            </a:r>
            <a:r>
              <a:rPr lang="en-US" dirty="0" smtClean="0"/>
              <a:t> </a:t>
            </a:r>
            <a:r>
              <a:rPr lang="en-US" dirty="0" err="1" smtClean="0"/>
              <a:t>na.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Het </a:t>
            </a:r>
            <a:r>
              <a:rPr lang="en-US" dirty="0" err="1" smtClean="0"/>
              <a:t>antwoordmodel</a:t>
            </a:r>
            <a:r>
              <a:rPr lang="en-US" dirty="0" smtClean="0"/>
              <a:t> </a:t>
            </a:r>
            <a:r>
              <a:rPr lang="en-US" dirty="0" err="1" smtClean="0"/>
              <a:t>staat</a:t>
            </a:r>
            <a:r>
              <a:rPr lang="en-US" dirty="0" smtClean="0"/>
              <a:t> online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716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7725"/>
          </a:xfrm>
        </p:spPr>
        <p:txBody>
          <a:bodyPr/>
          <a:lstStyle/>
          <a:p>
            <a:r>
              <a:rPr lang="en-US" dirty="0" smtClean="0"/>
              <a:t>De </a:t>
            </a:r>
            <a:r>
              <a:rPr lang="en-US" dirty="0" err="1" smtClean="0"/>
              <a:t>opbouw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tekst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14489"/>
            <a:ext cx="8596668" cy="4714874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Zakelijke</a:t>
            </a:r>
            <a:r>
              <a:rPr lang="en-US" dirty="0" smtClean="0"/>
              <a:t> </a:t>
            </a:r>
            <a:r>
              <a:rPr lang="en-US" dirty="0" err="1" smtClean="0"/>
              <a:t>teksten</a:t>
            </a:r>
            <a:r>
              <a:rPr lang="en-US" dirty="0" smtClean="0"/>
              <a:t> </a:t>
            </a:r>
            <a:r>
              <a:rPr lang="en-US" dirty="0" err="1" smtClean="0"/>
              <a:t>hebben</a:t>
            </a:r>
            <a:r>
              <a:rPr lang="en-US" dirty="0" smtClean="0"/>
              <a:t> de </a:t>
            </a:r>
            <a:r>
              <a:rPr lang="en-US" dirty="0" err="1" smtClean="0"/>
              <a:t>indeling</a:t>
            </a:r>
            <a:r>
              <a:rPr lang="en-US" dirty="0" smtClean="0"/>
              <a:t>: </a:t>
            </a:r>
            <a:r>
              <a:rPr lang="en-US" dirty="0" err="1" smtClean="0"/>
              <a:t>inleiding</a:t>
            </a:r>
            <a:r>
              <a:rPr lang="en-US" dirty="0" smtClean="0"/>
              <a:t>, kern, slot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Inleiding</a:t>
            </a:r>
            <a:r>
              <a:rPr lang="en-US" dirty="0" smtClean="0"/>
              <a:t>:	</a:t>
            </a:r>
            <a:r>
              <a:rPr lang="en-US" dirty="0" err="1" smtClean="0"/>
              <a:t>introduceert</a:t>
            </a:r>
            <a:r>
              <a:rPr lang="en-US" dirty="0" smtClean="0"/>
              <a:t> het </a:t>
            </a:r>
            <a:r>
              <a:rPr lang="en-US" dirty="0" err="1" smtClean="0"/>
              <a:t>onderwerp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</a:t>
            </a:r>
            <a:r>
              <a:rPr lang="en-US" dirty="0" err="1" smtClean="0"/>
              <a:t>bestaat</a:t>
            </a:r>
            <a:r>
              <a:rPr lang="en-US" dirty="0" smtClean="0"/>
              <a:t> </a:t>
            </a:r>
            <a:r>
              <a:rPr lang="en-US" dirty="0" err="1" smtClean="0"/>
              <a:t>meestal</a:t>
            </a:r>
            <a:r>
              <a:rPr lang="en-US" dirty="0" smtClean="0"/>
              <a:t> </a:t>
            </a:r>
            <a:r>
              <a:rPr lang="en-US" dirty="0" err="1" smtClean="0"/>
              <a:t>uit</a:t>
            </a:r>
            <a:r>
              <a:rPr lang="en-US" dirty="0" smtClean="0"/>
              <a:t> 1 of 2 (</a:t>
            </a:r>
            <a:r>
              <a:rPr lang="en-US" dirty="0" err="1" smtClean="0"/>
              <a:t>soms</a:t>
            </a:r>
            <a:r>
              <a:rPr lang="en-US" dirty="0" smtClean="0"/>
              <a:t> 3) </a:t>
            </a:r>
            <a:r>
              <a:rPr lang="en-US" dirty="0" err="1" smtClean="0"/>
              <a:t>alinea</a:t>
            </a:r>
            <a:r>
              <a:rPr lang="en-US" dirty="0" smtClean="0"/>
              <a:t>’.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Kern:		</a:t>
            </a:r>
            <a:r>
              <a:rPr lang="en-US" dirty="0" err="1" smtClean="0"/>
              <a:t>informatie</a:t>
            </a:r>
            <a:r>
              <a:rPr lang="en-US" dirty="0" smtClean="0"/>
              <a:t> over het </a:t>
            </a:r>
            <a:r>
              <a:rPr lang="en-US" dirty="0" err="1" smtClean="0"/>
              <a:t>onderwerp</a:t>
            </a:r>
            <a:r>
              <a:rPr lang="en-US" dirty="0" smtClean="0"/>
              <a:t>, </a:t>
            </a:r>
            <a:r>
              <a:rPr lang="en-US" dirty="0" err="1" smtClean="0"/>
              <a:t>verdeeld</a:t>
            </a:r>
            <a:r>
              <a:rPr lang="en-US" dirty="0" smtClean="0"/>
              <a:t> in </a:t>
            </a:r>
            <a:r>
              <a:rPr lang="en-US" dirty="0" err="1" smtClean="0"/>
              <a:t>verschillende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</a:t>
            </a:r>
            <a:r>
              <a:rPr lang="en-US" dirty="0" err="1" smtClean="0"/>
              <a:t>deelonderwerpen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</a:t>
            </a:r>
            <a:r>
              <a:rPr lang="en-US" dirty="0" err="1" smtClean="0"/>
              <a:t>ieder</a:t>
            </a:r>
            <a:r>
              <a:rPr lang="en-US" dirty="0" smtClean="0"/>
              <a:t> </a:t>
            </a:r>
            <a:r>
              <a:rPr lang="en-US" dirty="0" err="1" smtClean="0"/>
              <a:t>deelonderwerp</a:t>
            </a:r>
            <a:r>
              <a:rPr lang="en-US" dirty="0" smtClean="0"/>
              <a:t> </a:t>
            </a:r>
            <a:r>
              <a:rPr lang="en-US" dirty="0" err="1" smtClean="0"/>
              <a:t>bevat</a:t>
            </a:r>
            <a:r>
              <a:rPr lang="en-US" dirty="0" smtClean="0"/>
              <a:t> 1 of </a:t>
            </a:r>
            <a:r>
              <a:rPr lang="en-US" dirty="0" err="1" smtClean="0"/>
              <a:t>meer</a:t>
            </a:r>
            <a:r>
              <a:rPr lang="en-US" dirty="0" smtClean="0"/>
              <a:t> </a:t>
            </a:r>
            <a:r>
              <a:rPr lang="en-US" dirty="0" err="1" smtClean="0"/>
              <a:t>alinea’s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Slot:		de </a:t>
            </a:r>
            <a:r>
              <a:rPr lang="en-US" dirty="0" err="1" smtClean="0"/>
              <a:t>schrijver</a:t>
            </a:r>
            <a:r>
              <a:rPr lang="en-US" dirty="0" smtClean="0"/>
              <a:t> </a:t>
            </a:r>
            <a:r>
              <a:rPr lang="en-US" dirty="0" err="1" smtClean="0"/>
              <a:t>rond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verhaal</a:t>
            </a:r>
            <a:r>
              <a:rPr lang="en-US" dirty="0" smtClean="0"/>
              <a:t> </a:t>
            </a:r>
            <a:r>
              <a:rPr lang="en-US" dirty="0" err="1" smtClean="0"/>
              <a:t>af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</a:t>
            </a:r>
            <a:r>
              <a:rPr lang="en-US" dirty="0" err="1" smtClean="0"/>
              <a:t>bestaat</a:t>
            </a:r>
            <a:r>
              <a:rPr lang="en-US" dirty="0" smtClean="0"/>
              <a:t> </a:t>
            </a:r>
            <a:r>
              <a:rPr lang="en-US" dirty="0" err="1" smtClean="0"/>
              <a:t>meestal</a:t>
            </a:r>
            <a:r>
              <a:rPr lang="en-US" dirty="0" smtClean="0"/>
              <a:t> </a:t>
            </a:r>
            <a:r>
              <a:rPr lang="en-US" dirty="0" err="1" smtClean="0"/>
              <a:t>uit</a:t>
            </a:r>
            <a:r>
              <a:rPr lang="en-US" dirty="0" smtClean="0"/>
              <a:t> 1 </a:t>
            </a:r>
            <a:r>
              <a:rPr lang="en-US" dirty="0" err="1" smtClean="0"/>
              <a:t>alinea</a:t>
            </a:r>
            <a:r>
              <a:rPr lang="en-US" dirty="0" smtClean="0"/>
              <a:t> (</a:t>
            </a:r>
            <a:r>
              <a:rPr lang="en-US" dirty="0" err="1" smtClean="0"/>
              <a:t>soms</a:t>
            </a:r>
            <a:r>
              <a:rPr lang="en-US" dirty="0" smtClean="0"/>
              <a:t> 2).</a:t>
            </a:r>
          </a:p>
        </p:txBody>
      </p:sp>
    </p:spTree>
    <p:extLst>
      <p:ext uri="{BB962C8B-B14F-4D97-AF65-F5344CB8AC3E}">
        <p14:creationId xmlns:p14="http://schemas.microsoft.com/office/powerpoint/2010/main" val="2644807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0575"/>
          </a:xfrm>
        </p:spPr>
        <p:txBody>
          <a:bodyPr/>
          <a:lstStyle/>
          <a:p>
            <a:r>
              <a:rPr lang="en-US" dirty="0" smtClean="0"/>
              <a:t>De </a:t>
            </a:r>
            <a:r>
              <a:rPr lang="en-US" dirty="0" err="1" smtClean="0"/>
              <a:t>Inleiding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zakelijke</a:t>
            </a:r>
            <a:r>
              <a:rPr lang="en-US" dirty="0" smtClean="0"/>
              <a:t> </a:t>
            </a:r>
            <a:r>
              <a:rPr lang="en-US" dirty="0" err="1" smtClean="0"/>
              <a:t>tekst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00175"/>
            <a:ext cx="8596668" cy="50577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Hoe kun je </a:t>
            </a:r>
            <a:r>
              <a:rPr lang="en-US" dirty="0" err="1" smtClean="0"/>
              <a:t>zien</a:t>
            </a:r>
            <a:r>
              <a:rPr lang="en-US" dirty="0" smtClean="0"/>
              <a:t> </a:t>
            </a:r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alinea’s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de </a:t>
            </a:r>
            <a:r>
              <a:rPr lang="en-US" dirty="0" err="1" smtClean="0"/>
              <a:t>inleiding</a:t>
            </a:r>
            <a:r>
              <a:rPr lang="en-US" dirty="0" smtClean="0"/>
              <a:t> </a:t>
            </a:r>
            <a:r>
              <a:rPr lang="en-US" dirty="0" err="1" smtClean="0"/>
              <a:t>horen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r>
              <a:rPr lang="en-US" dirty="0" err="1" smtClean="0"/>
              <a:t>Meestal</a:t>
            </a:r>
            <a:r>
              <a:rPr lang="en-US" dirty="0" smtClean="0"/>
              <a:t> kun je </a:t>
            </a:r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afleiden</a:t>
            </a:r>
            <a:r>
              <a:rPr lang="en-US" dirty="0" smtClean="0"/>
              <a:t> door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letten</a:t>
            </a:r>
            <a:r>
              <a:rPr lang="en-US" dirty="0" smtClean="0"/>
              <a:t> op twee </a:t>
            </a:r>
            <a:r>
              <a:rPr lang="en-US" dirty="0" err="1" smtClean="0"/>
              <a:t>soorten</a:t>
            </a:r>
            <a:r>
              <a:rPr lang="en-US" dirty="0" smtClean="0"/>
              <a:t> </a:t>
            </a:r>
            <a:r>
              <a:rPr lang="en-US" dirty="0" err="1" smtClean="0"/>
              <a:t>aanwijzingen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Inhoudelijke</a:t>
            </a:r>
            <a:r>
              <a:rPr lang="en-US" dirty="0" smtClean="0"/>
              <a:t>:		- de </a:t>
            </a:r>
            <a:r>
              <a:rPr lang="en-US" dirty="0" err="1" smtClean="0"/>
              <a:t>schrijver</a:t>
            </a:r>
            <a:r>
              <a:rPr lang="en-US" dirty="0" smtClean="0"/>
              <a:t> </a:t>
            </a:r>
            <a:r>
              <a:rPr lang="en-US" dirty="0" err="1" smtClean="0"/>
              <a:t>introduceert</a:t>
            </a:r>
            <a:r>
              <a:rPr lang="en-US" dirty="0" smtClean="0"/>
              <a:t> het </a:t>
            </a:r>
            <a:r>
              <a:rPr lang="en-US" dirty="0" err="1" smtClean="0"/>
              <a:t>onderwerp</a:t>
            </a:r>
            <a:r>
              <a:rPr lang="en-US" dirty="0" smtClean="0"/>
              <a:t> door op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   </a:t>
            </a:r>
            <a:r>
              <a:rPr lang="en-US" dirty="0" err="1" smtClean="0"/>
              <a:t>leuke</a:t>
            </a:r>
            <a:r>
              <a:rPr lang="en-US" dirty="0" smtClean="0"/>
              <a:t> </a:t>
            </a:r>
            <a:r>
              <a:rPr lang="en-US" dirty="0" err="1" smtClean="0"/>
              <a:t>manier</a:t>
            </a:r>
            <a:r>
              <a:rPr lang="en-US" dirty="0" smtClean="0"/>
              <a:t> </a:t>
            </a:r>
            <a:r>
              <a:rPr lang="en-US" dirty="0" err="1" smtClean="0"/>
              <a:t>aandacht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trekken</a:t>
            </a:r>
            <a:r>
              <a:rPr lang="en-US" dirty="0" smtClean="0"/>
              <a:t> (</a:t>
            </a:r>
            <a:r>
              <a:rPr lang="en-US" dirty="0" err="1" smtClean="0"/>
              <a:t>anekdote</a:t>
            </a:r>
            <a:r>
              <a:rPr lang="en-US" dirty="0" smtClean="0"/>
              <a:t>/</a:t>
            </a:r>
            <a:r>
              <a:rPr lang="en-US" dirty="0" err="1" smtClean="0"/>
              <a:t>grapje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- de </a:t>
            </a:r>
            <a:r>
              <a:rPr lang="en-US" dirty="0" err="1" smtClean="0"/>
              <a:t>schrijver</a:t>
            </a:r>
            <a:r>
              <a:rPr lang="en-US" dirty="0" smtClean="0"/>
              <a:t> </a:t>
            </a:r>
            <a:r>
              <a:rPr lang="en-US" dirty="0" err="1" smtClean="0"/>
              <a:t>maakt</a:t>
            </a:r>
            <a:r>
              <a:rPr lang="en-US" dirty="0" smtClean="0"/>
              <a:t> </a:t>
            </a:r>
            <a:r>
              <a:rPr lang="en-US" dirty="0" err="1" smtClean="0"/>
              <a:t>duidelijk</a:t>
            </a:r>
            <a:r>
              <a:rPr lang="en-US" dirty="0" smtClean="0"/>
              <a:t> wat het </a:t>
            </a:r>
            <a:r>
              <a:rPr lang="en-US" dirty="0" err="1" smtClean="0"/>
              <a:t>onderwerp</a:t>
            </a:r>
            <a:r>
              <a:rPr lang="en-US" dirty="0" smtClean="0"/>
              <a:t> van de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   </a:t>
            </a:r>
            <a:r>
              <a:rPr lang="en-US" dirty="0" err="1" smtClean="0"/>
              <a:t>tekst</a:t>
            </a:r>
            <a:r>
              <a:rPr lang="en-US" dirty="0" smtClean="0"/>
              <a:t> </a:t>
            </a:r>
            <a:r>
              <a:rPr lang="en-US" dirty="0" err="1" smtClean="0"/>
              <a:t>inhoudt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- </a:t>
            </a:r>
            <a:r>
              <a:rPr lang="en-US" dirty="0" err="1" smtClean="0"/>
              <a:t>uiteenzetting</a:t>
            </a:r>
            <a:r>
              <a:rPr lang="en-US" dirty="0" smtClean="0"/>
              <a:t>: het </a:t>
            </a:r>
            <a:r>
              <a:rPr lang="en-US" dirty="0" err="1" smtClean="0"/>
              <a:t>onderwerp</a:t>
            </a:r>
            <a:r>
              <a:rPr lang="en-US" dirty="0" smtClean="0"/>
              <a:t>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aangeduid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- </a:t>
            </a:r>
            <a:r>
              <a:rPr lang="en-US" dirty="0" err="1" smtClean="0"/>
              <a:t>beschouwing</a:t>
            </a:r>
            <a:r>
              <a:rPr lang="en-US" dirty="0" smtClean="0"/>
              <a:t>: </a:t>
            </a:r>
            <a:r>
              <a:rPr lang="en-US" dirty="0" err="1" smtClean="0"/>
              <a:t>aanduiding</a:t>
            </a:r>
            <a:r>
              <a:rPr lang="en-US" dirty="0" smtClean="0"/>
              <a:t> </a:t>
            </a:r>
            <a:r>
              <a:rPr lang="en-US" dirty="0" err="1" smtClean="0"/>
              <a:t>onderwerp</a:t>
            </a:r>
            <a:r>
              <a:rPr lang="en-US" dirty="0" smtClean="0"/>
              <a:t> + </a:t>
            </a:r>
            <a:r>
              <a:rPr lang="en-US" dirty="0" err="1" smtClean="0"/>
              <a:t>vraagstelling</a:t>
            </a:r>
            <a:r>
              <a:rPr lang="en-US" dirty="0" smtClean="0"/>
              <a:t> of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  </a:t>
            </a:r>
            <a:r>
              <a:rPr lang="en-US" dirty="0" err="1" smtClean="0"/>
              <a:t>probleemstelling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- </a:t>
            </a:r>
            <a:r>
              <a:rPr lang="en-US" dirty="0" err="1" smtClean="0"/>
              <a:t>betoog:aanduiding</a:t>
            </a:r>
            <a:r>
              <a:rPr lang="en-US" dirty="0" smtClean="0"/>
              <a:t> </a:t>
            </a:r>
            <a:r>
              <a:rPr lang="en-US" dirty="0" err="1" smtClean="0"/>
              <a:t>onderwerp+stelling</a:t>
            </a:r>
            <a:r>
              <a:rPr lang="en-US" dirty="0" smtClean="0"/>
              <a:t>/</a:t>
            </a:r>
            <a:r>
              <a:rPr lang="en-US" dirty="0" err="1" smtClean="0"/>
              <a:t>mening</a:t>
            </a:r>
            <a:r>
              <a:rPr lang="en-US" dirty="0" smtClean="0"/>
              <a:t>/</a:t>
            </a:r>
            <a:r>
              <a:rPr lang="en-US" dirty="0" err="1" smtClean="0"/>
              <a:t>standpunt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Typografische</a:t>
            </a:r>
            <a:r>
              <a:rPr lang="en-US" dirty="0" smtClean="0"/>
              <a:t>:		- let op: ‘extra regels wit’, </a:t>
            </a:r>
            <a:r>
              <a:rPr lang="en-US" dirty="0" err="1" smtClean="0"/>
              <a:t>cursieve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vette</a:t>
            </a:r>
            <a:r>
              <a:rPr lang="en-US" dirty="0" smtClean="0"/>
              <a:t> 								  </a:t>
            </a:r>
            <a:r>
              <a:rPr lang="en-US" dirty="0" err="1" smtClean="0"/>
              <a:t>tekstgedeelten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554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2013"/>
          </a:xfrm>
        </p:spPr>
        <p:txBody>
          <a:bodyPr/>
          <a:lstStyle/>
          <a:p>
            <a:r>
              <a:rPr lang="en-US" dirty="0" smtClean="0"/>
              <a:t>De </a:t>
            </a:r>
            <a:r>
              <a:rPr lang="en-US" dirty="0" err="1" smtClean="0"/>
              <a:t>inleiding</a:t>
            </a:r>
            <a:r>
              <a:rPr lang="en-US" dirty="0" smtClean="0"/>
              <a:t> – </a:t>
            </a:r>
            <a:r>
              <a:rPr lang="en-US" dirty="0" err="1" smtClean="0"/>
              <a:t>inhoudelijke</a:t>
            </a:r>
            <a:r>
              <a:rPr lang="en-US" dirty="0" smtClean="0"/>
              <a:t> </a:t>
            </a:r>
            <a:r>
              <a:rPr lang="en-US" dirty="0" err="1" smtClean="0"/>
              <a:t>kenmerken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14451"/>
            <a:ext cx="8596668" cy="47269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/>
              <a:t>Hoe </a:t>
            </a:r>
            <a:r>
              <a:rPr lang="en-US" sz="2400" dirty="0" err="1" smtClean="0"/>
              <a:t>maakt</a:t>
            </a:r>
            <a:r>
              <a:rPr lang="en-US" sz="2400" dirty="0" smtClean="0"/>
              <a:t> </a:t>
            </a:r>
            <a:r>
              <a:rPr lang="en-US" sz="2400" dirty="0" err="1" smtClean="0"/>
              <a:t>een</a:t>
            </a:r>
            <a:r>
              <a:rPr lang="en-US" sz="2400" dirty="0" smtClean="0"/>
              <a:t> </a:t>
            </a:r>
            <a:r>
              <a:rPr lang="en-US" sz="2400" dirty="0" err="1" smtClean="0"/>
              <a:t>schrijver</a:t>
            </a:r>
            <a:r>
              <a:rPr lang="en-US" sz="2400" dirty="0" smtClean="0"/>
              <a:t> </a:t>
            </a:r>
            <a:r>
              <a:rPr lang="en-US" sz="2400" dirty="0" err="1" smtClean="0"/>
              <a:t>een</a:t>
            </a:r>
            <a:r>
              <a:rPr lang="en-US" sz="2400" dirty="0" smtClean="0"/>
              <a:t> </a:t>
            </a:r>
            <a:r>
              <a:rPr lang="en-US" sz="2400" dirty="0" err="1" smtClean="0"/>
              <a:t>inleiding</a:t>
            </a:r>
            <a:r>
              <a:rPr lang="en-US" sz="2400" dirty="0" smtClean="0"/>
              <a:t> </a:t>
            </a:r>
            <a:r>
              <a:rPr lang="en-US" sz="2400" dirty="0" err="1" smtClean="0"/>
              <a:t>aantrekkelijk</a:t>
            </a:r>
            <a:r>
              <a:rPr lang="en-US" sz="2400" dirty="0" smtClean="0"/>
              <a:t> </a:t>
            </a:r>
            <a:r>
              <a:rPr lang="en-US" sz="2400" dirty="0" err="1" smtClean="0"/>
              <a:t>voor</a:t>
            </a:r>
            <a:r>
              <a:rPr lang="en-US" sz="2400" dirty="0" smtClean="0"/>
              <a:t> de </a:t>
            </a:r>
            <a:r>
              <a:rPr lang="en-US" sz="2400" dirty="0" err="1" smtClean="0"/>
              <a:t>lezer</a:t>
            </a:r>
            <a:r>
              <a:rPr lang="en-US" sz="2400" dirty="0" smtClean="0"/>
              <a:t>?</a:t>
            </a:r>
          </a:p>
          <a:p>
            <a:pPr>
              <a:buFontTx/>
              <a:buChar char="-"/>
            </a:pPr>
            <a:r>
              <a:rPr lang="en-US" dirty="0" smtClean="0"/>
              <a:t>De </a:t>
            </a:r>
            <a:r>
              <a:rPr lang="en-US" b="1" i="1" dirty="0" err="1" smtClean="0"/>
              <a:t>actualiteit</a:t>
            </a:r>
            <a:r>
              <a:rPr lang="en-US" b="1" i="1" dirty="0" smtClean="0"/>
              <a:t> </a:t>
            </a:r>
            <a:r>
              <a:rPr lang="en-US" b="1" i="1" dirty="0" err="1" smtClean="0"/>
              <a:t>bespreken</a:t>
            </a:r>
            <a:r>
              <a:rPr lang="en-US" dirty="0" smtClean="0"/>
              <a:t>: </a:t>
            </a:r>
            <a:r>
              <a:rPr lang="en-US" dirty="0" err="1" smtClean="0"/>
              <a:t>bijvoorbeeld</a:t>
            </a:r>
            <a:r>
              <a:rPr lang="en-US" dirty="0" smtClean="0"/>
              <a:t> de </a:t>
            </a:r>
            <a:r>
              <a:rPr lang="en-US" dirty="0" err="1" smtClean="0"/>
              <a:t>aanleiding</a:t>
            </a:r>
            <a:r>
              <a:rPr lang="en-US" dirty="0" smtClean="0"/>
              <a:t>* </a:t>
            </a:r>
            <a:r>
              <a:rPr lang="en-US" dirty="0" err="1" smtClean="0"/>
              <a:t>voor</a:t>
            </a:r>
            <a:r>
              <a:rPr lang="en-US" dirty="0" smtClean="0"/>
              <a:t> het </a:t>
            </a:r>
            <a:r>
              <a:rPr lang="en-US" dirty="0" err="1" smtClean="0"/>
              <a:t>schrijven</a:t>
            </a:r>
            <a:r>
              <a:rPr lang="en-US" dirty="0" smtClean="0"/>
              <a:t> van de </a:t>
            </a:r>
            <a:r>
              <a:rPr lang="en-US" dirty="0" err="1" smtClean="0"/>
              <a:t>tekst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smtClean="0"/>
              <a:t>De </a:t>
            </a:r>
            <a:r>
              <a:rPr lang="en-US" b="1" i="1" dirty="0" err="1" smtClean="0"/>
              <a:t>geschiedenis</a:t>
            </a:r>
            <a:r>
              <a:rPr lang="en-US" dirty="0" smtClean="0"/>
              <a:t> </a:t>
            </a:r>
            <a:r>
              <a:rPr lang="en-US" dirty="0" err="1" smtClean="0"/>
              <a:t>uitleggen</a:t>
            </a:r>
            <a:r>
              <a:rPr lang="en-US" dirty="0" smtClean="0"/>
              <a:t>: </a:t>
            </a:r>
            <a:r>
              <a:rPr lang="en-US" dirty="0" err="1" smtClean="0"/>
              <a:t>bijvoorbeeld</a:t>
            </a:r>
            <a:r>
              <a:rPr lang="en-US" dirty="0" smtClean="0"/>
              <a:t> door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situatie</a:t>
            </a:r>
            <a:r>
              <a:rPr lang="en-US" dirty="0" smtClean="0"/>
              <a:t> </a:t>
            </a:r>
            <a:r>
              <a:rPr lang="en-US" dirty="0" err="1" smtClean="0"/>
              <a:t>uit</a:t>
            </a:r>
            <a:r>
              <a:rPr lang="en-US" dirty="0" smtClean="0"/>
              <a:t> het </a:t>
            </a:r>
            <a:r>
              <a:rPr lang="en-US" dirty="0" err="1" smtClean="0"/>
              <a:t>verleden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beschrijven</a:t>
            </a:r>
            <a:r>
              <a:rPr lang="en-US" dirty="0" smtClean="0"/>
              <a:t> </a:t>
            </a:r>
            <a:r>
              <a:rPr lang="en-US" dirty="0" err="1" smtClean="0"/>
              <a:t>ter</a:t>
            </a:r>
            <a:r>
              <a:rPr lang="en-US" dirty="0" smtClean="0"/>
              <a:t> </a:t>
            </a:r>
            <a:r>
              <a:rPr lang="en-US" dirty="0" err="1" smtClean="0"/>
              <a:t>vergelijking</a:t>
            </a:r>
            <a:r>
              <a:rPr lang="en-US" dirty="0" smtClean="0"/>
              <a:t> met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situatie</a:t>
            </a:r>
            <a:r>
              <a:rPr lang="en-US" dirty="0" smtClean="0"/>
              <a:t> nu.</a:t>
            </a:r>
          </a:p>
          <a:p>
            <a:pPr>
              <a:buFontTx/>
              <a:buChar char="-"/>
            </a:pP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b="1" i="1" dirty="0" err="1" smtClean="0"/>
              <a:t>anekdote</a:t>
            </a:r>
            <a:r>
              <a:rPr lang="en-US" dirty="0" smtClean="0"/>
              <a:t>: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kort</a:t>
            </a:r>
            <a:r>
              <a:rPr lang="en-US" dirty="0" smtClean="0"/>
              <a:t>, </a:t>
            </a:r>
            <a:r>
              <a:rPr lang="en-US" dirty="0" err="1" smtClean="0"/>
              <a:t>vaak</a:t>
            </a:r>
            <a:r>
              <a:rPr lang="en-US" dirty="0" smtClean="0"/>
              <a:t> </a:t>
            </a:r>
            <a:r>
              <a:rPr lang="en-US" dirty="0" err="1" smtClean="0"/>
              <a:t>grappig</a:t>
            </a:r>
            <a:r>
              <a:rPr lang="en-US" dirty="0" smtClean="0"/>
              <a:t> </a:t>
            </a:r>
            <a:r>
              <a:rPr lang="en-US" dirty="0" err="1" smtClean="0"/>
              <a:t>verhaaltje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b="1" i="1" dirty="0" err="1" smtClean="0"/>
              <a:t>voorbeeld</a:t>
            </a:r>
            <a:r>
              <a:rPr lang="en-US" dirty="0" smtClean="0"/>
              <a:t> </a:t>
            </a:r>
            <a:r>
              <a:rPr lang="en-US" dirty="0" err="1" smtClean="0"/>
              <a:t>geven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smtClean="0"/>
              <a:t>Het </a:t>
            </a:r>
            <a:r>
              <a:rPr lang="en-US" b="1" i="1" dirty="0" err="1" smtClean="0"/>
              <a:t>belang</a:t>
            </a:r>
            <a:r>
              <a:rPr lang="en-US" b="1" i="1" dirty="0" smtClean="0"/>
              <a:t> </a:t>
            </a:r>
            <a:r>
              <a:rPr lang="en-US" b="1" i="1" dirty="0" err="1" smtClean="0"/>
              <a:t>voor</a:t>
            </a:r>
            <a:r>
              <a:rPr lang="en-US" b="1" i="1" dirty="0" smtClean="0"/>
              <a:t> de </a:t>
            </a:r>
            <a:r>
              <a:rPr lang="en-US" b="1" i="1" dirty="0" err="1" smtClean="0"/>
              <a:t>lezer</a:t>
            </a:r>
            <a:r>
              <a:rPr lang="en-US" b="1" i="1" dirty="0" smtClean="0"/>
              <a:t> </a:t>
            </a:r>
            <a:r>
              <a:rPr lang="en-US" dirty="0" err="1" smtClean="0"/>
              <a:t>uitleggen</a:t>
            </a:r>
            <a:r>
              <a:rPr lang="en-US" dirty="0" smtClean="0"/>
              <a:t>: </a:t>
            </a:r>
            <a:r>
              <a:rPr lang="en-US" dirty="0" err="1" smtClean="0"/>
              <a:t>laten</a:t>
            </a:r>
            <a:r>
              <a:rPr lang="en-US" dirty="0" smtClean="0"/>
              <a:t> </a:t>
            </a:r>
            <a:r>
              <a:rPr lang="en-US" dirty="0" err="1" smtClean="0"/>
              <a:t>zien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de </a:t>
            </a:r>
            <a:r>
              <a:rPr lang="en-US" dirty="0" err="1" smtClean="0"/>
              <a:t>tekst</a:t>
            </a:r>
            <a:r>
              <a:rPr lang="en-US" dirty="0" smtClean="0"/>
              <a:t> </a:t>
            </a:r>
            <a:r>
              <a:rPr lang="en-US" b="1" i="1" dirty="0" err="1" smtClean="0"/>
              <a:t>nuttig</a:t>
            </a:r>
            <a:r>
              <a:rPr lang="en-US" dirty="0" smtClean="0"/>
              <a:t> is </a:t>
            </a:r>
            <a:r>
              <a:rPr lang="en-US" dirty="0" err="1" smtClean="0"/>
              <a:t>voor</a:t>
            </a:r>
            <a:r>
              <a:rPr lang="en-US" dirty="0" smtClean="0"/>
              <a:t> de </a:t>
            </a:r>
            <a:r>
              <a:rPr lang="en-US" dirty="0" err="1" smtClean="0"/>
              <a:t>lezer</a:t>
            </a:r>
            <a:r>
              <a:rPr lang="en-US" dirty="0" smtClean="0"/>
              <a:t> </a:t>
            </a:r>
            <a:r>
              <a:rPr lang="en-US" dirty="0" err="1" smtClean="0"/>
              <a:t>zodat</a:t>
            </a:r>
            <a:r>
              <a:rPr lang="en-US" dirty="0" smtClean="0"/>
              <a:t> </a:t>
            </a:r>
            <a:r>
              <a:rPr lang="en-US" dirty="0" err="1" smtClean="0"/>
              <a:t>deze</a:t>
            </a:r>
            <a:r>
              <a:rPr lang="en-US" dirty="0" smtClean="0"/>
              <a:t> de rest van de </a:t>
            </a:r>
            <a:r>
              <a:rPr lang="en-US" dirty="0" err="1" smtClean="0"/>
              <a:t>tekst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</a:t>
            </a:r>
            <a:r>
              <a:rPr lang="en-US" dirty="0" err="1" smtClean="0"/>
              <a:t>gaat</a:t>
            </a:r>
            <a:r>
              <a:rPr lang="en-US" dirty="0" smtClean="0"/>
              <a:t> </a:t>
            </a:r>
            <a:r>
              <a:rPr lang="en-US" dirty="0" err="1" smtClean="0"/>
              <a:t>lezen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endParaRPr lang="en-US" dirty="0"/>
          </a:p>
          <a:p>
            <a:pPr>
              <a:buFontTx/>
              <a:buChar char="-"/>
            </a:pPr>
            <a:r>
              <a:rPr lang="en-US" dirty="0" err="1" smtClean="0"/>
              <a:t>Soms</a:t>
            </a:r>
            <a:r>
              <a:rPr lang="en-US" dirty="0" smtClean="0"/>
              <a:t> </a:t>
            </a:r>
            <a:r>
              <a:rPr lang="en-US" dirty="0" err="1" smtClean="0"/>
              <a:t>geeft</a:t>
            </a:r>
            <a:r>
              <a:rPr lang="en-US" dirty="0" smtClean="0"/>
              <a:t> de </a:t>
            </a:r>
            <a:r>
              <a:rPr lang="en-US" dirty="0" err="1" smtClean="0"/>
              <a:t>inleiding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de </a:t>
            </a:r>
            <a:r>
              <a:rPr lang="en-US" dirty="0" err="1" smtClean="0"/>
              <a:t>manier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</a:t>
            </a:r>
            <a:r>
              <a:rPr lang="en-US" dirty="0" err="1" smtClean="0"/>
              <a:t>waarop</a:t>
            </a:r>
            <a:r>
              <a:rPr lang="en-US" dirty="0" smtClean="0"/>
              <a:t> de </a:t>
            </a:r>
            <a:r>
              <a:rPr lang="en-US" dirty="0" err="1" smtClean="0"/>
              <a:t>tekst</a:t>
            </a:r>
            <a:r>
              <a:rPr lang="en-US" dirty="0" smtClean="0"/>
              <a:t> is </a:t>
            </a:r>
            <a:r>
              <a:rPr lang="en-US" dirty="0" err="1" smtClean="0"/>
              <a:t>ingedeeld</a:t>
            </a:r>
            <a:r>
              <a:rPr lang="en-US" dirty="0" smtClean="0"/>
              <a:t>. </a:t>
            </a:r>
            <a:r>
              <a:rPr lang="en-US" dirty="0" err="1" smtClean="0"/>
              <a:t>Bijvoorbeeld</a:t>
            </a:r>
            <a:r>
              <a:rPr lang="en-US" dirty="0" smtClean="0"/>
              <a:t> in de </a:t>
            </a:r>
            <a:r>
              <a:rPr lang="en-US" dirty="0" err="1" smtClean="0"/>
              <a:t>vorm</a:t>
            </a:r>
            <a:r>
              <a:rPr lang="en-US" dirty="0" smtClean="0"/>
              <a:t> van </a:t>
            </a:r>
            <a:r>
              <a:rPr lang="en-US" dirty="0" err="1" smtClean="0"/>
              <a:t>vragen</a:t>
            </a:r>
            <a:r>
              <a:rPr lang="en-US" dirty="0" smtClean="0"/>
              <a:t> die de </a:t>
            </a:r>
            <a:r>
              <a:rPr lang="en-US" dirty="0" err="1" smtClean="0"/>
              <a:t>schrijver</a:t>
            </a:r>
            <a:r>
              <a:rPr lang="en-US" dirty="0" smtClean="0"/>
              <a:t> </a:t>
            </a:r>
            <a:r>
              <a:rPr lang="en-US" dirty="0" err="1" smtClean="0"/>
              <a:t>stelt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97928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76300"/>
          </a:xfrm>
        </p:spPr>
        <p:txBody>
          <a:bodyPr/>
          <a:lstStyle/>
          <a:p>
            <a:r>
              <a:rPr lang="en-US" dirty="0" smtClean="0"/>
              <a:t>De kern/het </a:t>
            </a:r>
            <a:r>
              <a:rPr lang="en-US" dirty="0" err="1" smtClean="0"/>
              <a:t>middenstuk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85900"/>
            <a:ext cx="8596668" cy="45554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Het </a:t>
            </a:r>
            <a:r>
              <a:rPr lang="en-US" dirty="0" err="1" smtClean="0"/>
              <a:t>middenstuk</a:t>
            </a:r>
            <a:r>
              <a:rPr lang="en-US" dirty="0" smtClean="0"/>
              <a:t> </a:t>
            </a:r>
            <a:r>
              <a:rPr lang="en-US" dirty="0" err="1" smtClean="0"/>
              <a:t>behandelt</a:t>
            </a:r>
            <a:r>
              <a:rPr lang="en-US" dirty="0" smtClean="0"/>
              <a:t> de diverse </a:t>
            </a:r>
            <a:r>
              <a:rPr lang="en-US" dirty="0" err="1" smtClean="0"/>
              <a:t>aspecten</a:t>
            </a:r>
            <a:r>
              <a:rPr lang="en-US" dirty="0" smtClean="0"/>
              <a:t> van het </a:t>
            </a:r>
            <a:r>
              <a:rPr lang="en-US" dirty="0" err="1" smtClean="0"/>
              <a:t>onderwerp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 smtClean="0"/>
              <a:t>de </a:t>
            </a:r>
            <a:r>
              <a:rPr lang="en-US" dirty="0" err="1" smtClean="0"/>
              <a:t>deelonderwerpen</a:t>
            </a:r>
            <a:r>
              <a:rPr lang="en-US" dirty="0" smtClean="0"/>
              <a:t>, </a:t>
            </a:r>
            <a:r>
              <a:rPr lang="en-US" dirty="0" err="1" smtClean="0"/>
              <a:t>denk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</a:t>
            </a:r>
            <a:r>
              <a:rPr lang="en-US" dirty="0" err="1" smtClean="0"/>
              <a:t>gevolgen</a:t>
            </a:r>
            <a:r>
              <a:rPr lang="en-US" dirty="0" smtClean="0"/>
              <a:t>, </a:t>
            </a:r>
            <a:r>
              <a:rPr lang="en-US" dirty="0" err="1" smtClean="0"/>
              <a:t>voordelen</a:t>
            </a:r>
            <a:r>
              <a:rPr lang="en-US" dirty="0" smtClean="0"/>
              <a:t>, </a:t>
            </a:r>
            <a:r>
              <a:rPr lang="en-US" dirty="0" err="1" smtClean="0"/>
              <a:t>nadelen</a:t>
            </a:r>
            <a:r>
              <a:rPr lang="en-US" dirty="0" smtClean="0"/>
              <a:t>, </a:t>
            </a:r>
            <a:r>
              <a:rPr lang="en-US" dirty="0" err="1" smtClean="0"/>
              <a:t>oplossingen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Soms</a:t>
            </a:r>
            <a:r>
              <a:rPr lang="en-US" dirty="0" smtClean="0"/>
              <a:t> </a:t>
            </a:r>
            <a:r>
              <a:rPr lang="en-US" dirty="0" err="1" smtClean="0"/>
              <a:t>bestaat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deelonderwerp</a:t>
            </a:r>
            <a:r>
              <a:rPr lang="en-US" dirty="0" smtClean="0"/>
              <a:t> </a:t>
            </a:r>
            <a:r>
              <a:rPr lang="en-US" dirty="0" err="1" smtClean="0"/>
              <a:t>uit</a:t>
            </a:r>
            <a:r>
              <a:rPr lang="en-US" dirty="0" smtClean="0"/>
              <a:t> 1 </a:t>
            </a:r>
            <a:r>
              <a:rPr lang="en-US" dirty="0" err="1" smtClean="0"/>
              <a:t>alinea</a:t>
            </a:r>
            <a:r>
              <a:rPr lang="en-US" dirty="0" smtClean="0"/>
              <a:t>, </a:t>
            </a:r>
            <a:r>
              <a:rPr lang="en-US" dirty="0" err="1" smtClean="0"/>
              <a:t>soms</a:t>
            </a:r>
            <a:r>
              <a:rPr lang="en-US" dirty="0" smtClean="0"/>
              <a:t> </a:t>
            </a:r>
            <a:r>
              <a:rPr lang="en-US" dirty="0" err="1" smtClean="0"/>
              <a:t>uit</a:t>
            </a:r>
            <a:r>
              <a:rPr lang="en-US" dirty="0" smtClean="0"/>
              <a:t> </a:t>
            </a:r>
            <a:r>
              <a:rPr lang="en-US" dirty="0" err="1" smtClean="0"/>
              <a:t>meerdere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Hoe </a:t>
            </a:r>
            <a:r>
              <a:rPr lang="en-US" dirty="0" err="1" smtClean="0"/>
              <a:t>stel</a:t>
            </a:r>
            <a:r>
              <a:rPr lang="en-US" dirty="0" smtClean="0"/>
              <a:t> je vast </a:t>
            </a:r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alinea</a:t>
            </a:r>
            <a:r>
              <a:rPr lang="en-US" dirty="0" smtClean="0"/>
              <a:t>(s) </a:t>
            </a:r>
            <a:r>
              <a:rPr lang="en-US" dirty="0" err="1" smtClean="0"/>
              <a:t>bij</a:t>
            </a:r>
            <a:r>
              <a:rPr lang="en-US" dirty="0" smtClean="0"/>
              <a:t> </a:t>
            </a:r>
            <a:r>
              <a:rPr lang="en-US" dirty="0" err="1" smtClean="0"/>
              <a:t>elkaar</a:t>
            </a:r>
            <a:r>
              <a:rPr lang="en-US" dirty="0" smtClean="0"/>
              <a:t> </a:t>
            </a:r>
            <a:r>
              <a:rPr lang="en-US" dirty="0" err="1" smtClean="0"/>
              <a:t>horen</a:t>
            </a:r>
            <a:r>
              <a:rPr lang="en-US" dirty="0" smtClean="0"/>
              <a:t>, </a:t>
            </a:r>
            <a:r>
              <a:rPr lang="en-US" dirty="0" err="1" smtClean="0"/>
              <a:t>dus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</a:t>
            </a:r>
            <a:r>
              <a:rPr lang="en-US" dirty="0" err="1" smtClean="0"/>
              <a:t>hetzelfde</a:t>
            </a:r>
            <a:r>
              <a:rPr lang="en-US" dirty="0" smtClean="0"/>
              <a:t> </a:t>
            </a:r>
            <a:r>
              <a:rPr lang="en-US" dirty="0" err="1" smtClean="0"/>
              <a:t>deelonderwerp</a:t>
            </a:r>
            <a:r>
              <a:rPr lang="en-US" dirty="0" smtClean="0"/>
              <a:t>? Hoe </a:t>
            </a:r>
            <a:r>
              <a:rPr lang="en-US" dirty="0" err="1" smtClean="0"/>
              <a:t>weet</a:t>
            </a:r>
            <a:r>
              <a:rPr lang="en-US" dirty="0" smtClean="0"/>
              <a:t> je </a:t>
            </a:r>
            <a:r>
              <a:rPr lang="en-US" dirty="0" err="1" smtClean="0"/>
              <a:t>waar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nieuw</a:t>
            </a:r>
            <a:r>
              <a:rPr lang="en-US" dirty="0" smtClean="0"/>
              <a:t> </a:t>
            </a:r>
            <a:r>
              <a:rPr lang="en-US" dirty="0" err="1" smtClean="0"/>
              <a:t>deelonderwerp</a:t>
            </a:r>
            <a:r>
              <a:rPr lang="en-US" dirty="0" smtClean="0"/>
              <a:t> </a:t>
            </a:r>
            <a:r>
              <a:rPr lang="en-US" dirty="0" err="1" smtClean="0"/>
              <a:t>begint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r>
              <a:rPr lang="en-US" dirty="0" smtClean="0"/>
              <a:t>Door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letten</a:t>
            </a:r>
            <a:r>
              <a:rPr lang="en-US" dirty="0" smtClean="0"/>
              <a:t> op:</a:t>
            </a:r>
          </a:p>
          <a:p>
            <a:pPr>
              <a:buAutoNum type="arabicPeriod"/>
            </a:pPr>
            <a:r>
              <a:rPr lang="en-US" dirty="0" err="1" smtClean="0"/>
              <a:t>Structurerende</a:t>
            </a:r>
            <a:r>
              <a:rPr lang="en-US" dirty="0" smtClean="0"/>
              <a:t> </a:t>
            </a:r>
            <a:r>
              <a:rPr lang="en-US" dirty="0" err="1" smtClean="0"/>
              <a:t>zinnen</a:t>
            </a:r>
            <a:endParaRPr lang="en-US" dirty="0" smtClean="0"/>
          </a:p>
          <a:p>
            <a:pPr>
              <a:buAutoNum type="arabicPeriod"/>
            </a:pPr>
            <a:r>
              <a:rPr lang="en-US" dirty="0" err="1" smtClean="0"/>
              <a:t>Alineaverbanden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signaalwoorden</a:t>
            </a:r>
            <a:endParaRPr lang="en-US" dirty="0" smtClean="0"/>
          </a:p>
          <a:p>
            <a:pPr>
              <a:buAutoNum type="arabicPeriod"/>
            </a:pPr>
            <a:r>
              <a:rPr lang="en-US" dirty="0" err="1" smtClean="0"/>
              <a:t>Typografische</a:t>
            </a:r>
            <a:r>
              <a:rPr lang="en-US" dirty="0" smtClean="0"/>
              <a:t> </a:t>
            </a:r>
            <a:r>
              <a:rPr lang="en-US" dirty="0" err="1" smtClean="0"/>
              <a:t>kenmerken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03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 kern/het </a:t>
            </a:r>
            <a:r>
              <a:rPr lang="en-US" dirty="0" err="1" smtClean="0"/>
              <a:t>middenstuk</a:t>
            </a:r>
            <a:r>
              <a:rPr lang="en-US" dirty="0" smtClean="0"/>
              <a:t> </a:t>
            </a:r>
            <a:r>
              <a:rPr lang="en-US" dirty="0" err="1" smtClean="0"/>
              <a:t>herken</a:t>
            </a:r>
            <a:r>
              <a:rPr lang="en-US" dirty="0" smtClean="0"/>
              <a:t> je </a:t>
            </a:r>
            <a:r>
              <a:rPr lang="en-US" dirty="0" err="1" smtClean="0"/>
              <a:t>aan</a:t>
            </a:r>
            <a:r>
              <a:rPr lang="en-US" dirty="0" smtClean="0"/>
              <a:t>: a. </a:t>
            </a:r>
            <a:r>
              <a:rPr lang="en-US" dirty="0" err="1" smtClean="0"/>
              <a:t>structurerende</a:t>
            </a:r>
            <a:r>
              <a:rPr lang="en-US" dirty="0" smtClean="0"/>
              <a:t> </a:t>
            </a:r>
            <a:r>
              <a:rPr lang="en-US" dirty="0" err="1" smtClean="0"/>
              <a:t>zinnen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10252604" cy="4684713"/>
          </a:xfrm>
        </p:spPr>
        <p:txBody>
          <a:bodyPr>
            <a:normAutofit/>
          </a:bodyPr>
          <a:lstStyle/>
          <a:p>
            <a:r>
              <a:rPr lang="en-US" dirty="0" err="1" smtClean="0"/>
              <a:t>Vaak</a:t>
            </a:r>
            <a:r>
              <a:rPr lang="en-US" dirty="0" smtClean="0"/>
              <a:t> </a:t>
            </a:r>
            <a:r>
              <a:rPr lang="en-US" dirty="0" err="1" smtClean="0"/>
              <a:t>kondigen</a:t>
            </a:r>
            <a:r>
              <a:rPr lang="en-US" dirty="0" smtClean="0"/>
              <a:t> de </a:t>
            </a:r>
            <a:r>
              <a:rPr lang="en-US" dirty="0" err="1" smtClean="0"/>
              <a:t>eerste</a:t>
            </a:r>
            <a:r>
              <a:rPr lang="en-US" dirty="0" smtClean="0"/>
              <a:t> </a:t>
            </a:r>
            <a:r>
              <a:rPr lang="en-US" dirty="0" err="1" smtClean="0"/>
              <a:t>zinnen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tekstgedeelte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deelonderwerp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ronden</a:t>
            </a:r>
            <a:r>
              <a:rPr lang="en-US" dirty="0" smtClean="0"/>
              <a:t> de </a:t>
            </a:r>
            <a:r>
              <a:rPr lang="en-US" dirty="0" err="1" smtClean="0"/>
              <a:t>slotzinnen</a:t>
            </a:r>
            <a:r>
              <a:rPr lang="en-US" dirty="0" smtClean="0"/>
              <a:t> het </a:t>
            </a:r>
            <a:r>
              <a:rPr lang="en-US" dirty="0" err="1" smtClean="0"/>
              <a:t>af</a:t>
            </a:r>
            <a:r>
              <a:rPr lang="en-US" dirty="0" smtClean="0"/>
              <a:t>. </a:t>
            </a:r>
            <a:r>
              <a:rPr lang="en-US" b="1" dirty="0" err="1" smtClean="0">
                <a:solidFill>
                  <a:srgbClr val="FF0000"/>
                </a:solidFill>
              </a:rPr>
              <a:t>Aankondigende</a:t>
            </a:r>
            <a:r>
              <a:rPr lang="en-US" b="1" dirty="0" smtClean="0"/>
              <a:t> </a:t>
            </a:r>
            <a:r>
              <a:rPr lang="en-US" b="1" dirty="0" err="1" smtClean="0"/>
              <a:t>en</a:t>
            </a:r>
            <a:r>
              <a:rPr lang="en-US" b="1" dirty="0" smtClean="0"/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afrondende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zinnen</a:t>
            </a:r>
            <a:r>
              <a:rPr lang="en-US" b="1" dirty="0" smtClean="0"/>
              <a:t> </a:t>
            </a:r>
            <a:r>
              <a:rPr lang="en-US" b="1" dirty="0" err="1" smtClean="0"/>
              <a:t>heten</a:t>
            </a:r>
            <a:r>
              <a:rPr lang="en-US" b="1" dirty="0" smtClean="0"/>
              <a:t> </a:t>
            </a:r>
            <a:r>
              <a:rPr lang="en-US" b="1" dirty="0" err="1" smtClean="0"/>
              <a:t>structurerende</a:t>
            </a:r>
            <a:r>
              <a:rPr lang="en-US" b="1" dirty="0" smtClean="0"/>
              <a:t> </a:t>
            </a:r>
            <a:r>
              <a:rPr lang="en-US" b="1" dirty="0" err="1" smtClean="0"/>
              <a:t>zinnen</a:t>
            </a:r>
            <a:r>
              <a:rPr lang="en-US" b="1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Voorbeeld</a:t>
            </a:r>
            <a:r>
              <a:rPr lang="en-US" dirty="0" smtClean="0"/>
              <a:t>: </a:t>
            </a:r>
            <a:r>
              <a:rPr lang="en-US" dirty="0" err="1" smtClean="0"/>
              <a:t>Alinea</a:t>
            </a:r>
            <a:r>
              <a:rPr lang="en-US" dirty="0" smtClean="0"/>
              <a:t> 5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alinea</a:t>
            </a:r>
            <a:r>
              <a:rPr lang="en-US" dirty="0" smtClean="0"/>
              <a:t> 6 </a:t>
            </a:r>
            <a:r>
              <a:rPr lang="en-US" dirty="0" err="1" smtClean="0"/>
              <a:t>horen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</a:t>
            </a:r>
            <a:r>
              <a:rPr lang="en-US" dirty="0" err="1" smtClean="0"/>
              <a:t>elkaar</a:t>
            </a:r>
            <a:r>
              <a:rPr lang="en-US" dirty="0" smtClean="0"/>
              <a:t>, </a:t>
            </a:r>
            <a:r>
              <a:rPr lang="en-US" dirty="0" err="1" smtClean="0"/>
              <a:t>alinea</a:t>
            </a:r>
            <a:r>
              <a:rPr lang="en-US" dirty="0" smtClean="0"/>
              <a:t> 7 </a:t>
            </a:r>
            <a:r>
              <a:rPr lang="en-US" dirty="0" err="1" smtClean="0"/>
              <a:t>heeft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ander</a:t>
            </a:r>
            <a:r>
              <a:rPr lang="en-US" dirty="0" smtClean="0"/>
              <a:t> </a:t>
            </a:r>
            <a:r>
              <a:rPr lang="en-US" dirty="0" err="1" smtClean="0"/>
              <a:t>onderwerp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Alinea</a:t>
            </a:r>
            <a:r>
              <a:rPr lang="en-US" dirty="0" smtClean="0"/>
              <a:t> 5: </a:t>
            </a:r>
            <a:r>
              <a:rPr lang="en-US" dirty="0" smtClean="0">
                <a:solidFill>
                  <a:srgbClr val="FF0000"/>
                </a:solidFill>
              </a:rPr>
              <a:t>Computers </a:t>
            </a:r>
            <a:r>
              <a:rPr lang="en-US" dirty="0" err="1" smtClean="0">
                <a:solidFill>
                  <a:srgbClr val="FF0000"/>
                </a:solidFill>
              </a:rPr>
              <a:t>zijn</a:t>
            </a:r>
            <a:r>
              <a:rPr lang="en-US" dirty="0" smtClean="0">
                <a:solidFill>
                  <a:srgbClr val="FF0000"/>
                </a:solidFill>
              </a:rPr>
              <a:t> in de </a:t>
            </a:r>
            <a:r>
              <a:rPr lang="en-US" dirty="0" err="1" smtClean="0">
                <a:solidFill>
                  <a:srgbClr val="FF0000"/>
                </a:solidFill>
              </a:rPr>
              <a:t>klas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volstrekt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overbodig</a:t>
            </a:r>
            <a:r>
              <a:rPr lang="en-US" dirty="0" smtClean="0"/>
              <a:t>. In de </a:t>
            </a:r>
            <a:r>
              <a:rPr lang="en-US" dirty="0" err="1" smtClean="0"/>
              <a:t>eerste</a:t>
            </a:r>
            <a:r>
              <a:rPr lang="en-US" dirty="0" smtClean="0"/>
              <a:t> </a:t>
            </a:r>
            <a:r>
              <a:rPr lang="en-US" dirty="0" err="1" smtClean="0"/>
              <a:t>plaats</a:t>
            </a:r>
            <a:r>
              <a:rPr lang="en-US" dirty="0" smtClean="0"/>
              <a:t>	 ………………………………………………………………………………………………………………………….</a:t>
            </a:r>
          </a:p>
          <a:p>
            <a:pPr marL="0" indent="0">
              <a:buNone/>
            </a:pPr>
            <a:r>
              <a:rPr lang="en-US" dirty="0" err="1" smtClean="0"/>
              <a:t>Alinea</a:t>
            </a:r>
            <a:r>
              <a:rPr lang="en-US" dirty="0" smtClean="0"/>
              <a:t> 6: </a:t>
            </a:r>
            <a:r>
              <a:rPr lang="en-US" dirty="0" err="1" smtClean="0"/>
              <a:t>Ook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men </a:t>
            </a:r>
            <a:r>
              <a:rPr lang="en-US" dirty="0" err="1" smtClean="0"/>
              <a:t>zonder</a:t>
            </a:r>
            <a:r>
              <a:rPr lang="en-US" dirty="0" smtClean="0"/>
              <a:t> computers nog steeds </a:t>
            </a:r>
            <a:r>
              <a:rPr lang="en-US" dirty="0" err="1" smtClean="0"/>
              <a:t>goed</a:t>
            </a:r>
            <a:r>
              <a:rPr lang="en-US" dirty="0" smtClean="0"/>
              <a:t> </a:t>
            </a:r>
            <a:r>
              <a:rPr lang="en-US" dirty="0" err="1" smtClean="0"/>
              <a:t>uitleggen</a:t>
            </a:r>
            <a:r>
              <a:rPr lang="en-US" dirty="0" smtClean="0"/>
              <a:t>. ………….</a:t>
            </a:r>
          </a:p>
          <a:p>
            <a:pPr marL="0" indent="0">
              <a:buNone/>
            </a:pPr>
            <a:r>
              <a:rPr lang="en-US" dirty="0" smtClean="0"/>
              <a:t>………………………………………………………………………..…</a:t>
            </a:r>
            <a:r>
              <a:rPr lang="en-US" b="1" dirty="0">
                <a:solidFill>
                  <a:srgbClr val="7030A0"/>
                </a:solidFill>
              </a:rPr>
              <a:t>W</a:t>
            </a:r>
            <a:r>
              <a:rPr lang="en-US" b="1" dirty="0" smtClean="0">
                <a:solidFill>
                  <a:srgbClr val="7030A0"/>
                </a:solidFill>
              </a:rPr>
              <a:t>e </a:t>
            </a:r>
            <a:r>
              <a:rPr lang="en-US" b="1" dirty="0" err="1" smtClean="0">
                <a:solidFill>
                  <a:srgbClr val="7030A0"/>
                </a:solidFill>
              </a:rPr>
              <a:t>kunnen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dus</a:t>
            </a:r>
            <a:r>
              <a:rPr lang="en-US" b="1" dirty="0" smtClean="0">
                <a:solidFill>
                  <a:srgbClr val="7030A0"/>
                </a:solidFill>
              </a:rPr>
              <a:t> prima </a:t>
            </a:r>
            <a:r>
              <a:rPr lang="en-US" b="1" dirty="0" err="1" smtClean="0">
                <a:solidFill>
                  <a:srgbClr val="7030A0"/>
                </a:solidFill>
              </a:rPr>
              <a:t>zonder</a:t>
            </a:r>
            <a:r>
              <a:rPr lang="en-US" dirty="0" smtClean="0">
                <a:solidFill>
                  <a:srgbClr val="7030A0"/>
                </a:solidFill>
              </a:rPr>
              <a:t>!</a:t>
            </a:r>
          </a:p>
          <a:p>
            <a:pPr marL="0" indent="0">
              <a:buNone/>
            </a:pPr>
            <a:r>
              <a:rPr lang="en-US" dirty="0" err="1" smtClean="0"/>
              <a:t>Alinea</a:t>
            </a:r>
            <a:r>
              <a:rPr lang="en-US" dirty="0" smtClean="0"/>
              <a:t> 7: </a:t>
            </a:r>
            <a:r>
              <a:rPr lang="en-US" dirty="0" smtClean="0">
                <a:solidFill>
                  <a:srgbClr val="FF0000"/>
                </a:solidFill>
              </a:rPr>
              <a:t>Het </a:t>
            </a:r>
            <a:r>
              <a:rPr lang="en-US" dirty="0" err="1" smtClean="0">
                <a:solidFill>
                  <a:srgbClr val="FF0000"/>
                </a:solidFill>
              </a:rPr>
              <a:t>ministerie</a:t>
            </a:r>
            <a:r>
              <a:rPr lang="en-US" dirty="0" smtClean="0">
                <a:solidFill>
                  <a:srgbClr val="FF0000"/>
                </a:solidFill>
              </a:rPr>
              <a:t> van </a:t>
            </a:r>
            <a:r>
              <a:rPr lang="en-US" dirty="0" err="1" smtClean="0">
                <a:solidFill>
                  <a:srgbClr val="FF0000"/>
                </a:solidFill>
              </a:rPr>
              <a:t>onderwijs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heeft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veel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geinvesteerd</a:t>
            </a:r>
            <a:r>
              <a:rPr lang="en-US" dirty="0" smtClean="0">
                <a:solidFill>
                  <a:srgbClr val="FF0000"/>
                </a:solidFill>
              </a:rPr>
              <a:t> in ICT op </a:t>
            </a:r>
            <a:r>
              <a:rPr lang="en-US" dirty="0" err="1" smtClean="0">
                <a:solidFill>
                  <a:srgbClr val="FF0000"/>
                </a:solidFill>
              </a:rPr>
              <a:t>scholen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/>
              <a:t> …………………………………………</a:t>
            </a:r>
            <a:r>
              <a:rPr lang="en-US" b="1" dirty="0" smtClean="0">
                <a:solidFill>
                  <a:srgbClr val="7030A0"/>
                </a:solidFill>
              </a:rPr>
              <a:t>Wat </a:t>
            </a:r>
            <a:r>
              <a:rPr lang="en-US" b="1" dirty="0" err="1" smtClean="0">
                <a:solidFill>
                  <a:srgbClr val="7030A0"/>
                </a:solidFill>
              </a:rPr>
              <a:t>mij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betreft</a:t>
            </a:r>
            <a:r>
              <a:rPr lang="en-US" b="1" dirty="0" smtClean="0">
                <a:solidFill>
                  <a:srgbClr val="7030A0"/>
                </a:solidFill>
              </a:rPr>
              <a:t> had al </a:t>
            </a:r>
            <a:r>
              <a:rPr lang="en-US" b="1" dirty="0" err="1" smtClean="0">
                <a:solidFill>
                  <a:srgbClr val="7030A0"/>
                </a:solidFill>
              </a:rPr>
              <a:t>dat</a:t>
            </a:r>
            <a:r>
              <a:rPr lang="en-US" b="1" dirty="0" smtClean="0">
                <a:solidFill>
                  <a:srgbClr val="7030A0"/>
                </a:solidFill>
              </a:rPr>
              <a:t> geld </a:t>
            </a:r>
            <a:r>
              <a:rPr lang="en-US" b="1" dirty="0" err="1" smtClean="0">
                <a:solidFill>
                  <a:srgbClr val="7030A0"/>
                </a:solidFill>
              </a:rPr>
              <a:t>aan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andere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zaken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</a:p>
          <a:p>
            <a:pPr marL="0" indent="0">
              <a:buNone/>
            </a:pPr>
            <a:r>
              <a:rPr lang="en-US" b="1" dirty="0" err="1" smtClean="0">
                <a:solidFill>
                  <a:srgbClr val="7030A0"/>
                </a:solidFill>
              </a:rPr>
              <a:t>besteed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kunnen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worden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726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 kern/het </a:t>
            </a:r>
            <a:r>
              <a:rPr lang="en-US" dirty="0" err="1" smtClean="0"/>
              <a:t>middenstuk</a:t>
            </a:r>
            <a:r>
              <a:rPr lang="en-US" dirty="0" smtClean="0"/>
              <a:t> </a:t>
            </a:r>
            <a:r>
              <a:rPr lang="en-US" dirty="0" err="1" smtClean="0"/>
              <a:t>herken</a:t>
            </a:r>
            <a:r>
              <a:rPr lang="en-US" dirty="0" smtClean="0"/>
              <a:t> je </a:t>
            </a:r>
            <a:r>
              <a:rPr lang="en-US" dirty="0" err="1" smtClean="0"/>
              <a:t>aan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b. </a:t>
            </a:r>
            <a:r>
              <a:rPr lang="en-US" dirty="0" err="1" smtClean="0"/>
              <a:t>alineaverbanden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signaalwoorden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9409641" cy="4311649"/>
          </a:xfrm>
        </p:spPr>
        <p:txBody>
          <a:bodyPr>
            <a:normAutofit/>
          </a:bodyPr>
          <a:lstStyle/>
          <a:p>
            <a:r>
              <a:rPr lang="en-US" dirty="0" err="1" smtClean="0"/>
              <a:t>Zinnen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alinea’s</a:t>
            </a:r>
            <a:r>
              <a:rPr lang="en-US" dirty="0" smtClean="0"/>
              <a:t> </a:t>
            </a:r>
            <a:r>
              <a:rPr lang="en-US" dirty="0" err="1" smtClean="0"/>
              <a:t>hebben</a:t>
            </a:r>
            <a:r>
              <a:rPr lang="en-US" dirty="0" smtClean="0"/>
              <a:t> met </a:t>
            </a:r>
            <a:r>
              <a:rPr lang="en-US" dirty="0" err="1" smtClean="0"/>
              <a:t>elkaar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maken</a:t>
            </a:r>
            <a:r>
              <a:rPr lang="en-US" dirty="0" smtClean="0"/>
              <a:t>. Wat </a:t>
            </a:r>
            <a:r>
              <a:rPr lang="en-US" dirty="0" err="1" smtClean="0"/>
              <a:t>hun</a:t>
            </a:r>
            <a:r>
              <a:rPr lang="en-US" dirty="0" smtClean="0"/>
              <a:t> </a:t>
            </a:r>
            <a:r>
              <a:rPr lang="en-US" dirty="0" err="1" smtClean="0"/>
              <a:t>relatie</a:t>
            </a:r>
            <a:r>
              <a:rPr lang="en-US" dirty="0" smtClean="0"/>
              <a:t> is, </a:t>
            </a:r>
            <a:r>
              <a:rPr lang="en-US" dirty="0" err="1" smtClean="0"/>
              <a:t>herken</a:t>
            </a:r>
            <a:r>
              <a:rPr lang="en-US" dirty="0" smtClean="0"/>
              <a:t> je </a:t>
            </a:r>
            <a:r>
              <a:rPr lang="en-US" dirty="0" err="1" smtClean="0"/>
              <a:t>vaan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</a:t>
            </a:r>
            <a:r>
              <a:rPr lang="en-US" dirty="0" err="1" smtClean="0"/>
              <a:t>bepaalde</a:t>
            </a:r>
            <a:r>
              <a:rPr lang="en-US" dirty="0" smtClean="0"/>
              <a:t> </a:t>
            </a:r>
            <a:r>
              <a:rPr lang="en-US" dirty="0" err="1" smtClean="0"/>
              <a:t>woorden</a:t>
            </a:r>
            <a:r>
              <a:rPr lang="en-US" dirty="0" smtClean="0"/>
              <a:t> = </a:t>
            </a:r>
            <a:r>
              <a:rPr lang="en-US" dirty="0" err="1" smtClean="0"/>
              <a:t>signaalwoorden</a:t>
            </a:r>
            <a:r>
              <a:rPr lang="en-US" dirty="0" smtClean="0"/>
              <a:t>. </a:t>
            </a:r>
            <a:r>
              <a:rPr lang="en-US" dirty="0" err="1" smtClean="0"/>
              <a:t>Deze</a:t>
            </a:r>
            <a:r>
              <a:rPr lang="en-US" dirty="0" smtClean="0"/>
              <a:t> </a:t>
            </a:r>
            <a:r>
              <a:rPr lang="en-US" dirty="0" err="1" smtClean="0"/>
              <a:t>woorden</a:t>
            </a:r>
            <a:r>
              <a:rPr lang="en-US" dirty="0" smtClean="0"/>
              <a:t> </a:t>
            </a:r>
            <a:r>
              <a:rPr lang="en-US" dirty="0" err="1" smtClean="0"/>
              <a:t>geven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soort</a:t>
            </a:r>
            <a:r>
              <a:rPr lang="en-US" dirty="0" smtClean="0"/>
              <a:t> </a:t>
            </a:r>
            <a:r>
              <a:rPr lang="en-US" dirty="0" err="1" smtClean="0"/>
              <a:t>signaal</a:t>
            </a:r>
            <a:r>
              <a:rPr lang="en-US" dirty="0" smtClean="0"/>
              <a:t>: Let op! </a:t>
            </a:r>
            <a:r>
              <a:rPr lang="en-US" dirty="0" err="1" smtClean="0"/>
              <a:t>Hier</a:t>
            </a:r>
            <a:r>
              <a:rPr lang="en-US" dirty="0" smtClean="0"/>
              <a:t> </a:t>
            </a:r>
            <a:r>
              <a:rPr lang="en-US" dirty="0" err="1" smtClean="0"/>
              <a:t>gaat</a:t>
            </a:r>
            <a:r>
              <a:rPr lang="en-US" dirty="0" smtClean="0"/>
              <a:t> het om </a:t>
            </a:r>
            <a:r>
              <a:rPr lang="en-US" dirty="0" err="1" smtClean="0"/>
              <a:t>een</a:t>
            </a:r>
            <a:r>
              <a:rPr lang="en-US" dirty="0" smtClean="0"/>
              <a:t> … </a:t>
            </a:r>
            <a:r>
              <a:rPr lang="en-US" dirty="0" err="1" smtClean="0"/>
              <a:t>tegenstelling</a:t>
            </a:r>
            <a:r>
              <a:rPr lang="en-US" dirty="0" smtClean="0"/>
              <a:t> (</a:t>
            </a:r>
            <a:r>
              <a:rPr lang="en-US" dirty="0" err="1" smtClean="0"/>
              <a:t>bijvoorbeeld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aantal</a:t>
            </a:r>
            <a:r>
              <a:rPr lang="en-US" dirty="0" smtClean="0"/>
              <a:t> </a:t>
            </a:r>
            <a:r>
              <a:rPr lang="en-US" dirty="0" err="1" smtClean="0"/>
              <a:t>signaalwoorden</a:t>
            </a:r>
            <a:r>
              <a:rPr lang="en-US" dirty="0" smtClean="0"/>
              <a:t> die </a:t>
            </a:r>
            <a:r>
              <a:rPr lang="en-US" dirty="0" err="1" smtClean="0"/>
              <a:t>vaak</a:t>
            </a:r>
            <a:r>
              <a:rPr lang="en-US" dirty="0" smtClean="0"/>
              <a:t> </a:t>
            </a:r>
            <a:r>
              <a:rPr lang="en-US" dirty="0" err="1" smtClean="0"/>
              <a:t>voorkomen</a:t>
            </a:r>
            <a:r>
              <a:rPr lang="en-US" dirty="0" smtClean="0"/>
              <a:t>. </a:t>
            </a:r>
            <a:r>
              <a:rPr lang="en-US" dirty="0" err="1" smtClean="0"/>
              <a:t>Deze</a:t>
            </a:r>
            <a:r>
              <a:rPr lang="en-US" dirty="0" smtClean="0"/>
              <a:t> </a:t>
            </a:r>
            <a:r>
              <a:rPr lang="en-US" dirty="0" err="1" smtClean="0"/>
              <a:t>moet</a:t>
            </a:r>
            <a:r>
              <a:rPr lang="en-US" dirty="0" smtClean="0"/>
              <a:t> je </a:t>
            </a:r>
            <a:r>
              <a:rPr lang="en-US" dirty="0" err="1" smtClean="0"/>
              <a:t>goed</a:t>
            </a:r>
            <a:r>
              <a:rPr lang="en-US" dirty="0" smtClean="0"/>
              <a:t> </a:t>
            </a:r>
            <a:r>
              <a:rPr lang="en-US" dirty="0" err="1" smtClean="0"/>
              <a:t>kennen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Voorbeeld</a:t>
            </a:r>
            <a:r>
              <a:rPr lang="en-US" dirty="0" smtClean="0"/>
              <a:t>: 	zo = </a:t>
            </a:r>
            <a:r>
              <a:rPr lang="en-US" dirty="0" err="1" smtClean="0"/>
              <a:t>voorbeeld</a:t>
            </a:r>
            <a:r>
              <a:rPr lang="en-US" dirty="0" smtClean="0"/>
              <a:t>; </a:t>
            </a:r>
            <a:r>
              <a:rPr lang="en-US" dirty="0" err="1" smtClean="0"/>
              <a:t>en</a:t>
            </a:r>
            <a:r>
              <a:rPr lang="en-US" dirty="0" smtClean="0"/>
              <a:t>, </a:t>
            </a:r>
            <a:r>
              <a:rPr lang="en-US" dirty="0" err="1" smtClean="0"/>
              <a:t>ook</a:t>
            </a:r>
            <a:r>
              <a:rPr lang="en-US" dirty="0" smtClean="0"/>
              <a:t> = </a:t>
            </a:r>
            <a:r>
              <a:rPr lang="en-US" dirty="0" err="1" smtClean="0"/>
              <a:t>opsommend</a:t>
            </a:r>
            <a:r>
              <a:rPr lang="en-US" dirty="0" smtClean="0"/>
              <a:t> </a:t>
            </a:r>
            <a:r>
              <a:rPr lang="en-US" dirty="0" err="1" smtClean="0"/>
              <a:t>verband</a:t>
            </a:r>
            <a:r>
              <a:rPr lang="en-US" dirty="0" smtClean="0"/>
              <a:t>; maar =  </a:t>
            </a:r>
            <a:r>
              <a:rPr lang="en-US" dirty="0" err="1" smtClean="0"/>
              <a:t>tegenstellend</a:t>
            </a:r>
            <a:r>
              <a:rPr lang="en-US" dirty="0" smtClean="0"/>
              <a:t>; 				</a:t>
            </a:r>
            <a:r>
              <a:rPr lang="en-US" dirty="0" err="1" smtClean="0"/>
              <a:t>doordat</a:t>
            </a:r>
            <a:r>
              <a:rPr lang="en-US" dirty="0" smtClean="0"/>
              <a:t> = </a:t>
            </a:r>
            <a:r>
              <a:rPr lang="en-US" dirty="0" err="1" smtClean="0"/>
              <a:t>oorzaak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err="1" smtClean="0"/>
              <a:t>Verschillende</a:t>
            </a:r>
            <a:r>
              <a:rPr lang="en-US" dirty="0" smtClean="0"/>
              <a:t> </a:t>
            </a:r>
            <a:r>
              <a:rPr lang="en-US" dirty="0" err="1" smtClean="0"/>
              <a:t>onderzoeken</a:t>
            </a:r>
            <a:r>
              <a:rPr lang="en-US" dirty="0" smtClean="0"/>
              <a:t> </a:t>
            </a:r>
            <a:r>
              <a:rPr lang="en-US" dirty="0" err="1" smtClean="0"/>
              <a:t>hebben</a:t>
            </a:r>
            <a:r>
              <a:rPr lang="en-US" dirty="0" smtClean="0"/>
              <a:t> </a:t>
            </a:r>
            <a:r>
              <a:rPr lang="en-US" dirty="0" err="1" smtClean="0"/>
              <a:t>aangetoond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verband</a:t>
            </a:r>
            <a:r>
              <a:rPr lang="en-US" dirty="0" smtClean="0"/>
              <a:t> is </a:t>
            </a:r>
            <a:r>
              <a:rPr lang="en-US" dirty="0" err="1" smtClean="0"/>
              <a:t>tussen</a:t>
            </a:r>
            <a:r>
              <a:rPr lang="en-US" dirty="0" smtClean="0"/>
              <a:t> </a:t>
            </a:r>
            <a:r>
              <a:rPr lang="en-US" dirty="0" err="1" smtClean="0"/>
              <a:t>roken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longkanker</a:t>
            </a:r>
            <a:r>
              <a:rPr lang="en-US" dirty="0" smtClean="0"/>
              <a:t>. </a:t>
            </a:r>
            <a:r>
              <a:rPr lang="en-US" b="1" dirty="0" smtClean="0">
                <a:solidFill>
                  <a:srgbClr val="7030A0"/>
                </a:solidFill>
              </a:rPr>
              <a:t>Zo</a:t>
            </a:r>
            <a:r>
              <a:rPr lang="en-US" dirty="0" smtClean="0"/>
              <a:t> (</a:t>
            </a:r>
            <a:r>
              <a:rPr lang="en-US" dirty="0" err="1" smtClean="0"/>
              <a:t>voorbeeld</a:t>
            </a:r>
            <a:r>
              <a:rPr lang="en-US" dirty="0" smtClean="0"/>
              <a:t>) </a:t>
            </a:r>
            <a:r>
              <a:rPr lang="en-US" dirty="0" err="1" smtClean="0"/>
              <a:t>werd</a:t>
            </a:r>
            <a:r>
              <a:rPr lang="en-US" dirty="0" smtClean="0"/>
              <a:t> al in 1929 </a:t>
            </a:r>
            <a:r>
              <a:rPr lang="en-US" b="1" dirty="0" err="1" smtClean="0">
                <a:solidFill>
                  <a:srgbClr val="7030A0"/>
                </a:solidFill>
              </a:rPr>
              <a:t>en</a:t>
            </a:r>
            <a:r>
              <a:rPr lang="en-US" b="1" dirty="0" smtClean="0">
                <a:solidFill>
                  <a:srgbClr val="7030A0"/>
                </a:solidFill>
              </a:rPr>
              <a:t> (</a:t>
            </a:r>
            <a:r>
              <a:rPr lang="en-US" b="1" dirty="0" err="1" smtClean="0">
                <a:solidFill>
                  <a:srgbClr val="7030A0"/>
                </a:solidFill>
              </a:rPr>
              <a:t>opsommend</a:t>
            </a:r>
            <a:r>
              <a:rPr lang="en-US" b="1" dirty="0" smtClean="0">
                <a:solidFill>
                  <a:srgbClr val="7030A0"/>
                </a:solidFill>
              </a:rPr>
              <a:t>)</a:t>
            </a:r>
            <a:r>
              <a:rPr lang="en-US" dirty="0" smtClean="0"/>
              <a:t>1943 </a:t>
            </a:r>
            <a:r>
              <a:rPr lang="en-US" dirty="0" err="1" smtClean="0"/>
              <a:t>bewezen</a:t>
            </a:r>
            <a:r>
              <a:rPr lang="en-US" dirty="0" smtClean="0"/>
              <a:t> door </a:t>
            </a:r>
            <a:r>
              <a:rPr lang="en-US" dirty="0" err="1" smtClean="0"/>
              <a:t>Duitse</a:t>
            </a:r>
            <a:r>
              <a:rPr lang="en-US" dirty="0" smtClean="0"/>
              <a:t> </a:t>
            </a:r>
            <a:r>
              <a:rPr lang="en-US" dirty="0" err="1" smtClean="0"/>
              <a:t>nazi-artsen</a:t>
            </a:r>
            <a:r>
              <a:rPr lang="en-US" dirty="0" smtClean="0"/>
              <a:t> </a:t>
            </a:r>
            <a:r>
              <a:rPr lang="en-US" b="1" i="1" dirty="0" err="1" smtClean="0">
                <a:solidFill>
                  <a:srgbClr val="7030A0"/>
                </a:solidFill>
              </a:rPr>
              <a:t>en</a:t>
            </a:r>
            <a:r>
              <a:rPr lang="en-US" dirty="0" smtClean="0"/>
              <a:t> later </a:t>
            </a:r>
            <a:r>
              <a:rPr lang="en-US" b="1" i="1" dirty="0" err="1" smtClean="0">
                <a:solidFill>
                  <a:srgbClr val="7030A0"/>
                </a:solidFill>
              </a:rPr>
              <a:t>ook</a:t>
            </a:r>
            <a:r>
              <a:rPr lang="en-US" dirty="0" smtClean="0"/>
              <a:t> door sir Richard Doll in 1948,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verband</a:t>
            </a:r>
            <a:r>
              <a:rPr lang="en-US" dirty="0" smtClean="0"/>
              <a:t> was </a:t>
            </a:r>
            <a:r>
              <a:rPr lang="en-US" dirty="0" err="1" smtClean="0"/>
              <a:t>tussen</a:t>
            </a:r>
            <a:r>
              <a:rPr lang="en-US" dirty="0" smtClean="0"/>
              <a:t> </a:t>
            </a:r>
            <a:r>
              <a:rPr lang="en-US" dirty="0" err="1" smtClean="0"/>
              <a:t>roken</a:t>
            </a:r>
            <a:r>
              <a:rPr lang="en-US" dirty="0" smtClean="0"/>
              <a:t> </a:t>
            </a:r>
            <a:r>
              <a:rPr lang="en-US" b="1" i="1" dirty="0" err="1" smtClean="0">
                <a:solidFill>
                  <a:srgbClr val="7030A0"/>
                </a:solidFill>
              </a:rPr>
              <a:t>en</a:t>
            </a:r>
            <a:r>
              <a:rPr lang="en-US" dirty="0" smtClean="0"/>
              <a:t> </a:t>
            </a:r>
            <a:r>
              <a:rPr lang="en-US" dirty="0" err="1" smtClean="0"/>
              <a:t>kanker</a:t>
            </a:r>
            <a:r>
              <a:rPr lang="en-US" dirty="0" smtClean="0"/>
              <a:t>. </a:t>
            </a:r>
            <a:r>
              <a:rPr lang="en-US" b="1" i="1" dirty="0" smtClean="0">
                <a:solidFill>
                  <a:srgbClr val="7030A0"/>
                </a:solidFill>
              </a:rPr>
              <a:t>Maar</a:t>
            </a:r>
            <a:r>
              <a:rPr lang="en-US" dirty="0" smtClean="0"/>
              <a:t> </a:t>
            </a:r>
            <a:r>
              <a:rPr lang="en-US" dirty="0" err="1" smtClean="0"/>
              <a:t>vele</a:t>
            </a:r>
            <a:r>
              <a:rPr lang="en-US" dirty="0" smtClean="0"/>
              <a:t> </a:t>
            </a:r>
            <a:r>
              <a:rPr lang="en-US" dirty="0" err="1" smtClean="0"/>
              <a:t>artsen</a:t>
            </a:r>
            <a:r>
              <a:rPr lang="en-US" dirty="0" smtClean="0"/>
              <a:t> </a:t>
            </a:r>
            <a:r>
              <a:rPr lang="en-US" dirty="0" err="1" smtClean="0"/>
              <a:t>spraken</a:t>
            </a:r>
            <a:r>
              <a:rPr lang="en-US" dirty="0" smtClean="0"/>
              <a:t> de </a:t>
            </a:r>
            <a:r>
              <a:rPr lang="en-US" dirty="0" err="1" smtClean="0"/>
              <a:t>onderzoeksconclusies</a:t>
            </a:r>
            <a:r>
              <a:rPr lang="en-US" dirty="0" smtClean="0"/>
              <a:t> </a:t>
            </a:r>
            <a:r>
              <a:rPr lang="en-US" dirty="0" err="1" smtClean="0"/>
              <a:t>tegen</a:t>
            </a:r>
            <a:r>
              <a:rPr lang="en-US" dirty="0" smtClean="0"/>
              <a:t>. </a:t>
            </a:r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kwam</a:t>
            </a:r>
            <a:r>
              <a:rPr lang="en-US" dirty="0" smtClean="0"/>
              <a:t> </a:t>
            </a:r>
            <a:r>
              <a:rPr lang="en-US" b="1" i="1" dirty="0" err="1" smtClean="0">
                <a:solidFill>
                  <a:srgbClr val="7030A0"/>
                </a:solidFill>
              </a:rPr>
              <a:t>doordat</a:t>
            </a:r>
            <a:r>
              <a:rPr lang="en-US" dirty="0" smtClean="0"/>
              <a:t> de </a:t>
            </a:r>
            <a:r>
              <a:rPr lang="en-US" dirty="0" err="1" smtClean="0"/>
              <a:t>tabaksindustrie</a:t>
            </a:r>
            <a:r>
              <a:rPr lang="en-US" dirty="0" smtClean="0"/>
              <a:t> met </a:t>
            </a:r>
            <a:r>
              <a:rPr lang="en-US" dirty="0" err="1" smtClean="0"/>
              <a:t>eigen</a:t>
            </a:r>
            <a:r>
              <a:rPr lang="en-US" dirty="0" smtClean="0"/>
              <a:t> </a:t>
            </a:r>
            <a:r>
              <a:rPr lang="en-US" dirty="0" err="1" smtClean="0"/>
              <a:t>onderzoeken</a:t>
            </a:r>
            <a:r>
              <a:rPr lang="en-US" dirty="0" smtClean="0"/>
              <a:t> </a:t>
            </a:r>
            <a:r>
              <a:rPr lang="en-US" dirty="0" err="1" smtClean="0"/>
              <a:t>kwam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416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 kern/het </a:t>
            </a:r>
            <a:r>
              <a:rPr lang="en-US" dirty="0" err="1" smtClean="0"/>
              <a:t>middenstuk</a:t>
            </a:r>
            <a:r>
              <a:rPr lang="en-US" dirty="0"/>
              <a:t>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c. </a:t>
            </a:r>
            <a:r>
              <a:rPr lang="en-US" dirty="0" err="1" smtClean="0"/>
              <a:t>typografische</a:t>
            </a:r>
            <a:r>
              <a:rPr lang="en-US" dirty="0" smtClean="0"/>
              <a:t> </a:t>
            </a:r>
            <a:r>
              <a:rPr lang="en-US" dirty="0" err="1" smtClean="0"/>
              <a:t>kenmerken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Vaak</a:t>
            </a:r>
            <a:r>
              <a:rPr lang="en-US" dirty="0" smtClean="0"/>
              <a:t> </a:t>
            </a:r>
            <a:r>
              <a:rPr lang="en-US" dirty="0" err="1" smtClean="0"/>
              <a:t>geven</a:t>
            </a:r>
            <a:r>
              <a:rPr lang="en-US" dirty="0" smtClean="0"/>
              <a:t> </a:t>
            </a:r>
            <a:r>
              <a:rPr lang="en-US" dirty="0" err="1" smtClean="0"/>
              <a:t>witregels</a:t>
            </a:r>
            <a:r>
              <a:rPr lang="en-US" dirty="0" smtClean="0"/>
              <a:t> de </a:t>
            </a:r>
            <a:r>
              <a:rPr lang="en-US" dirty="0" err="1" smtClean="0"/>
              <a:t>verschillende</a:t>
            </a:r>
            <a:r>
              <a:rPr lang="en-US" dirty="0" smtClean="0"/>
              <a:t> </a:t>
            </a:r>
            <a:r>
              <a:rPr lang="en-US" dirty="0" err="1" smtClean="0"/>
              <a:t>delen</a:t>
            </a:r>
            <a:r>
              <a:rPr lang="en-US" dirty="0" smtClean="0"/>
              <a:t>/</a:t>
            </a:r>
            <a:r>
              <a:rPr lang="en-US" dirty="0" err="1" smtClean="0"/>
              <a:t>deelonderwerpen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Vaak</a:t>
            </a:r>
            <a:r>
              <a:rPr lang="en-US" dirty="0" smtClean="0"/>
              <a:t> </a:t>
            </a:r>
            <a:r>
              <a:rPr lang="en-US" dirty="0" err="1" smtClean="0"/>
              <a:t>staan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tussenkopjes</a:t>
            </a:r>
            <a:r>
              <a:rPr lang="en-US" dirty="0" smtClean="0"/>
              <a:t> </a:t>
            </a:r>
            <a:r>
              <a:rPr lang="en-US" dirty="0" err="1" smtClean="0"/>
              <a:t>boven</a:t>
            </a:r>
            <a:r>
              <a:rPr lang="en-US" dirty="0" smtClean="0"/>
              <a:t> de </a:t>
            </a:r>
            <a:r>
              <a:rPr lang="en-US" dirty="0" err="1" smtClean="0"/>
              <a:t>alinea’s</a:t>
            </a:r>
            <a:r>
              <a:rPr lang="en-US" dirty="0" smtClean="0"/>
              <a:t> die </a:t>
            </a:r>
            <a:r>
              <a:rPr lang="en-US" dirty="0" err="1" smtClean="0"/>
              <a:t>samen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deelonderwerp</a:t>
            </a:r>
            <a:r>
              <a:rPr lang="en-US" dirty="0" smtClean="0"/>
              <a:t> </a:t>
            </a:r>
            <a:r>
              <a:rPr lang="en-US" dirty="0" err="1" smtClean="0"/>
              <a:t>vormen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076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Het slot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00200"/>
            <a:ext cx="8596668" cy="48005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Het slot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gevormd</a:t>
            </a:r>
            <a:r>
              <a:rPr lang="en-US" dirty="0" smtClean="0"/>
              <a:t> door de </a:t>
            </a:r>
            <a:r>
              <a:rPr lang="en-US" dirty="0" err="1" smtClean="0"/>
              <a:t>laatste</a:t>
            </a:r>
            <a:r>
              <a:rPr lang="en-US" dirty="0" smtClean="0"/>
              <a:t> </a:t>
            </a:r>
            <a:r>
              <a:rPr lang="en-US" dirty="0" err="1" smtClean="0"/>
              <a:t>alinea</a:t>
            </a:r>
            <a:r>
              <a:rPr lang="en-US" dirty="0" smtClean="0"/>
              <a:t> van de </a:t>
            </a:r>
            <a:r>
              <a:rPr lang="en-US" dirty="0" err="1" smtClean="0"/>
              <a:t>tekst</a:t>
            </a:r>
            <a:r>
              <a:rPr lang="en-US" dirty="0" smtClean="0"/>
              <a:t>. </a:t>
            </a:r>
            <a:r>
              <a:rPr lang="en-US" dirty="0" err="1" smtClean="0"/>
              <a:t>Ook</a:t>
            </a:r>
            <a:r>
              <a:rPr lang="en-US" dirty="0" smtClean="0"/>
              <a:t> het slot </a:t>
            </a:r>
            <a:r>
              <a:rPr lang="en-US" dirty="0" err="1" smtClean="0"/>
              <a:t>herken</a:t>
            </a:r>
            <a:r>
              <a:rPr lang="en-US" dirty="0" smtClean="0"/>
              <a:t> je </a:t>
            </a:r>
            <a:r>
              <a:rPr lang="en-US" dirty="0" err="1" smtClean="0"/>
              <a:t>aan</a:t>
            </a:r>
            <a:r>
              <a:rPr lang="en-US" dirty="0" smtClean="0"/>
              <a:t> </a:t>
            </a:r>
            <a:r>
              <a:rPr lang="en-US" b="1" dirty="0" err="1" smtClean="0"/>
              <a:t>inhoudelijke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soms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</a:t>
            </a:r>
            <a:r>
              <a:rPr lang="en-US" b="1" dirty="0" err="1" smtClean="0"/>
              <a:t>typografische</a:t>
            </a:r>
            <a:r>
              <a:rPr lang="en-US" dirty="0" smtClean="0"/>
              <a:t> </a:t>
            </a:r>
            <a:r>
              <a:rPr lang="en-US" dirty="0" err="1" smtClean="0"/>
              <a:t>kenmerken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Inhoudelijke</a:t>
            </a:r>
            <a:r>
              <a:rPr lang="en-US" dirty="0" smtClean="0"/>
              <a:t> </a:t>
            </a:r>
            <a:r>
              <a:rPr lang="en-US" dirty="0" err="1" smtClean="0"/>
              <a:t>kenmerken</a:t>
            </a:r>
            <a:r>
              <a:rPr lang="en-US" dirty="0" smtClean="0"/>
              <a:t>:</a:t>
            </a:r>
          </a:p>
          <a:p>
            <a:pPr>
              <a:buFontTx/>
              <a:buChar char="-"/>
            </a:pPr>
            <a:r>
              <a:rPr lang="en-US" dirty="0" err="1" smtClean="0"/>
              <a:t>Vaak</a:t>
            </a:r>
            <a:r>
              <a:rPr lang="en-US" dirty="0" smtClean="0"/>
              <a:t> </a:t>
            </a:r>
            <a:r>
              <a:rPr lang="en-US" dirty="0" err="1" smtClean="0"/>
              <a:t>bevat</a:t>
            </a:r>
            <a:r>
              <a:rPr lang="en-US" dirty="0" smtClean="0"/>
              <a:t> het slot de </a:t>
            </a:r>
            <a:r>
              <a:rPr lang="en-US" dirty="0" err="1" smtClean="0"/>
              <a:t>conclusie</a:t>
            </a:r>
            <a:r>
              <a:rPr lang="en-US" dirty="0" smtClean="0"/>
              <a:t> van de </a:t>
            </a:r>
            <a:r>
              <a:rPr lang="en-US" dirty="0" err="1" smtClean="0"/>
              <a:t>tekst</a:t>
            </a:r>
            <a:r>
              <a:rPr lang="en-US" dirty="0" smtClean="0"/>
              <a:t>: </a:t>
            </a:r>
            <a:r>
              <a:rPr lang="en-US" dirty="0" err="1" smtClean="0"/>
              <a:t>dat</a:t>
            </a:r>
            <a:r>
              <a:rPr lang="en-US" dirty="0" smtClean="0"/>
              <a:t> is </a:t>
            </a:r>
            <a:r>
              <a:rPr lang="en-US" dirty="0" err="1" smtClean="0"/>
              <a:t>dan</a:t>
            </a:r>
            <a:r>
              <a:rPr lang="en-US" dirty="0" smtClean="0"/>
              <a:t> de </a:t>
            </a:r>
            <a:r>
              <a:rPr lang="en-US" dirty="0" err="1" smtClean="0"/>
              <a:t>hoofdgedachte</a:t>
            </a:r>
            <a:r>
              <a:rPr lang="en-US" dirty="0" smtClean="0"/>
              <a:t>. Die </a:t>
            </a:r>
            <a:r>
              <a:rPr lang="en-US" dirty="0" err="1" smtClean="0"/>
              <a:t>conclusie</a:t>
            </a:r>
            <a:r>
              <a:rPr lang="en-US" dirty="0" smtClean="0"/>
              <a:t>/</a:t>
            </a:r>
            <a:r>
              <a:rPr lang="en-US" dirty="0" err="1" smtClean="0"/>
              <a:t>hoofdgedachte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het </a:t>
            </a:r>
            <a:r>
              <a:rPr lang="en-US" dirty="0" err="1" smtClean="0"/>
              <a:t>antwoord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op de </a:t>
            </a:r>
            <a:r>
              <a:rPr lang="en-US" dirty="0" err="1" smtClean="0"/>
              <a:t>vraag</a:t>
            </a:r>
            <a:r>
              <a:rPr lang="en-US" dirty="0" smtClean="0"/>
              <a:t> </a:t>
            </a:r>
            <a:r>
              <a:rPr lang="en-US" dirty="0" err="1" smtClean="0"/>
              <a:t>uit</a:t>
            </a:r>
            <a:r>
              <a:rPr lang="en-US" dirty="0" smtClean="0"/>
              <a:t> de </a:t>
            </a:r>
            <a:r>
              <a:rPr lang="en-US" dirty="0" err="1" smtClean="0"/>
              <a:t>inleiding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err="1" smtClean="0"/>
              <a:t>Soms</a:t>
            </a:r>
            <a:r>
              <a:rPr lang="en-US" dirty="0" smtClean="0"/>
              <a:t> </a:t>
            </a:r>
            <a:r>
              <a:rPr lang="en-US" dirty="0" err="1" smtClean="0"/>
              <a:t>bevat</a:t>
            </a:r>
            <a:r>
              <a:rPr lang="en-US" dirty="0" smtClean="0"/>
              <a:t> het slot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samenvatting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err="1" smtClean="0"/>
              <a:t>Andere</a:t>
            </a:r>
            <a:r>
              <a:rPr lang="en-US" dirty="0" smtClean="0"/>
              <a:t> </a:t>
            </a:r>
            <a:r>
              <a:rPr lang="en-US" dirty="0" err="1" smtClean="0"/>
              <a:t>mogelijkheden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het slot zin: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aansporing</a:t>
            </a:r>
            <a:r>
              <a:rPr lang="en-US" dirty="0" smtClean="0"/>
              <a:t>,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afweging</a:t>
            </a:r>
            <a:r>
              <a:rPr lang="en-US" dirty="0" smtClean="0"/>
              <a:t> (van </a:t>
            </a:r>
            <a:r>
              <a:rPr lang="en-US" dirty="0" err="1" smtClean="0"/>
              <a:t>voor</a:t>
            </a:r>
            <a:r>
              <a:rPr lang="en-US" dirty="0" smtClean="0"/>
              <a:t>-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nadelen</a:t>
            </a:r>
            <a:r>
              <a:rPr lang="en-US" dirty="0" smtClean="0"/>
              <a:t>) 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toekomstverwachting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In (</a:t>
            </a:r>
            <a:r>
              <a:rPr lang="en-US" dirty="0" err="1" smtClean="0"/>
              <a:t>een</a:t>
            </a:r>
            <a:r>
              <a:rPr lang="en-US" dirty="0" smtClean="0"/>
              <a:t> van) de </a:t>
            </a:r>
            <a:r>
              <a:rPr lang="en-US" dirty="0" err="1" smtClean="0"/>
              <a:t>eerste</a:t>
            </a:r>
            <a:r>
              <a:rPr lang="en-US" dirty="0" smtClean="0"/>
              <a:t> zin(</a:t>
            </a:r>
            <a:r>
              <a:rPr lang="en-US" dirty="0" err="1" smtClean="0"/>
              <a:t>nen</a:t>
            </a:r>
            <a:r>
              <a:rPr lang="en-US" dirty="0" smtClean="0"/>
              <a:t>) van het slot </a:t>
            </a:r>
            <a:r>
              <a:rPr lang="en-US" dirty="0" err="1" smtClean="0"/>
              <a:t>staat</a:t>
            </a:r>
            <a:r>
              <a:rPr lang="en-US" dirty="0" smtClean="0"/>
              <a:t> </a:t>
            </a:r>
            <a:r>
              <a:rPr lang="en-US" dirty="0" err="1" smtClean="0"/>
              <a:t>vaak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signaalwoord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: </a:t>
            </a:r>
            <a:r>
              <a:rPr lang="en-US" dirty="0" err="1" smtClean="0"/>
              <a:t>kortom</a:t>
            </a:r>
            <a:r>
              <a:rPr lang="en-US" dirty="0" smtClean="0"/>
              <a:t>, ten </a:t>
            </a:r>
            <a:r>
              <a:rPr lang="en-US" dirty="0" err="1" smtClean="0"/>
              <a:t>slotte</a:t>
            </a:r>
            <a:r>
              <a:rPr lang="en-US" dirty="0" smtClean="0"/>
              <a:t>, al met al, </a:t>
            </a:r>
            <a:r>
              <a:rPr lang="en-US" dirty="0" err="1" smtClean="0"/>
              <a:t>dus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Typografische</a:t>
            </a:r>
            <a:r>
              <a:rPr lang="en-US" dirty="0" smtClean="0"/>
              <a:t> </a:t>
            </a:r>
            <a:r>
              <a:rPr lang="en-US" dirty="0" err="1" smtClean="0"/>
              <a:t>kenmerken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-   Het slot is </a:t>
            </a:r>
            <a:r>
              <a:rPr lang="en-US" dirty="0" err="1" smtClean="0"/>
              <a:t>herkenbaar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(extra) </a:t>
            </a:r>
            <a:r>
              <a:rPr lang="en-US" dirty="0" err="1" smtClean="0"/>
              <a:t>witregel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het </a:t>
            </a:r>
            <a:r>
              <a:rPr lang="en-US" dirty="0" err="1" smtClean="0"/>
              <a:t>middenstuk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24326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772</TotalTime>
  <Words>933</Words>
  <Application>Microsoft Office PowerPoint</Application>
  <PresentationFormat>Widescreen</PresentationFormat>
  <Paragraphs>78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</vt:lpstr>
      <vt:lpstr>Leesvaardigheid 2</vt:lpstr>
      <vt:lpstr>De opbouw van een tekst</vt:lpstr>
      <vt:lpstr>De Inleiding van een zakelijke tekst</vt:lpstr>
      <vt:lpstr>De inleiding – inhoudelijke kenmerken</vt:lpstr>
      <vt:lpstr>De kern/het middenstuk</vt:lpstr>
      <vt:lpstr>De kern/het middenstuk herken je aan: a. structurerende zinnen</vt:lpstr>
      <vt:lpstr>De kern/het middenstuk herken je aan: b. alineaverbanden en signaalwoorden</vt:lpstr>
      <vt:lpstr>De kern/het middenstuk: c. typografische kenmerken</vt:lpstr>
      <vt:lpstr>Het slot</vt:lpstr>
      <vt:lpstr>Verwerking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Leesvaardigheid</dc:title>
  <dc:creator>corei3</dc:creator>
  <cp:lastModifiedBy>corei3</cp:lastModifiedBy>
  <cp:revision>16</cp:revision>
  <dcterms:created xsi:type="dcterms:W3CDTF">2020-04-29T13:19:54Z</dcterms:created>
  <dcterms:modified xsi:type="dcterms:W3CDTF">2020-04-30T02:12:47Z</dcterms:modified>
</cp:coreProperties>
</file>