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4" r:id="rId1"/>
  </p:sldMasterIdLst>
  <p:sldIdLst>
    <p:sldId id="256" r:id="rId2"/>
    <p:sldId id="277" r:id="rId3"/>
    <p:sldId id="274" r:id="rId4"/>
    <p:sldId id="275" r:id="rId5"/>
    <p:sldId id="276" r:id="rId6"/>
    <p:sldId id="257" r:id="rId7"/>
    <p:sldId id="258" r:id="rId8"/>
    <p:sldId id="268" r:id="rId9"/>
    <p:sldId id="269" r:id="rId10"/>
    <p:sldId id="270" r:id="rId11"/>
    <p:sldId id="271" r:id="rId12"/>
    <p:sldId id="272" r:id="rId13"/>
    <p:sldId id="267" r:id="rId14"/>
    <p:sldId id="266" r:id="rId15"/>
    <p:sldId id="259" r:id="rId16"/>
    <p:sldId id="278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54" d="100"/>
          <a:sy n="54" d="100"/>
        </p:scale>
        <p:origin x="67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804C-F118-4F43-8583-5DB1F1CEB465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B5AC-836A-4688-BF24-DF00481A8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100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804C-F118-4F43-8583-5DB1F1CEB465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B5AC-836A-4688-BF24-DF00481A8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216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804C-F118-4F43-8583-5DB1F1CEB465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B5AC-836A-4688-BF24-DF00481A8524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555049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804C-F118-4F43-8583-5DB1F1CEB465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B5AC-836A-4688-BF24-DF00481A8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9291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804C-F118-4F43-8583-5DB1F1CEB465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B5AC-836A-4688-BF24-DF00481A852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956654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804C-F118-4F43-8583-5DB1F1CEB465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B5AC-836A-4688-BF24-DF00481A8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4053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804C-F118-4F43-8583-5DB1F1CEB465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B5AC-836A-4688-BF24-DF00481A8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1109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804C-F118-4F43-8583-5DB1F1CEB465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B5AC-836A-4688-BF24-DF00481A8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273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804C-F118-4F43-8583-5DB1F1CEB465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B5AC-836A-4688-BF24-DF00481A8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413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804C-F118-4F43-8583-5DB1F1CEB465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B5AC-836A-4688-BF24-DF00481A8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972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804C-F118-4F43-8583-5DB1F1CEB465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B5AC-836A-4688-BF24-DF00481A8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144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804C-F118-4F43-8583-5DB1F1CEB465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B5AC-836A-4688-BF24-DF00481A8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007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804C-F118-4F43-8583-5DB1F1CEB465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B5AC-836A-4688-BF24-DF00481A8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96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804C-F118-4F43-8583-5DB1F1CEB465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B5AC-836A-4688-BF24-DF00481A8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204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804C-F118-4F43-8583-5DB1F1CEB465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B5AC-836A-4688-BF24-DF00481A8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028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804C-F118-4F43-8583-5DB1F1CEB465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B5AC-836A-4688-BF24-DF00481A8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787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B1804C-F118-4F43-8583-5DB1F1CEB465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D66B5AC-836A-4688-BF24-DF00481A8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05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5" r:id="rId1"/>
    <p:sldLayoutId id="2147483906" r:id="rId2"/>
    <p:sldLayoutId id="2147483907" r:id="rId3"/>
    <p:sldLayoutId id="2147483908" r:id="rId4"/>
    <p:sldLayoutId id="2147483909" r:id="rId5"/>
    <p:sldLayoutId id="2147483910" r:id="rId6"/>
    <p:sldLayoutId id="2147483911" r:id="rId7"/>
    <p:sldLayoutId id="2147483912" r:id="rId8"/>
    <p:sldLayoutId id="2147483913" r:id="rId9"/>
    <p:sldLayoutId id="2147483914" r:id="rId10"/>
    <p:sldLayoutId id="2147483915" r:id="rId11"/>
    <p:sldLayoutId id="2147483916" r:id="rId12"/>
    <p:sldLayoutId id="2147483917" r:id="rId13"/>
    <p:sldLayoutId id="2147483918" r:id="rId14"/>
    <p:sldLayoutId id="2147483919" r:id="rId15"/>
    <p:sldLayoutId id="214748392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7375" y="3428998"/>
            <a:ext cx="8272463" cy="2268559"/>
          </a:xfrm>
        </p:spPr>
        <p:txBody>
          <a:bodyPr/>
          <a:lstStyle/>
          <a:p>
            <a:r>
              <a:rPr lang="en-US" dirty="0" err="1" smtClean="0"/>
              <a:t>Leesvaardigheid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Vaste</a:t>
            </a:r>
            <a:r>
              <a:rPr lang="en-US" dirty="0" smtClean="0"/>
              <a:t> </a:t>
            </a:r>
            <a:r>
              <a:rPr lang="en-US" dirty="0" err="1" smtClean="0"/>
              <a:t>tekststructuren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6877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90575"/>
          </a:xfrm>
        </p:spPr>
        <p:txBody>
          <a:bodyPr>
            <a:normAutofit/>
          </a:bodyPr>
          <a:lstStyle/>
          <a:p>
            <a:r>
              <a:rPr lang="en-US" dirty="0" smtClean="0"/>
              <a:t>De </a:t>
            </a:r>
            <a:r>
              <a:rPr lang="en-US" dirty="0" err="1" smtClean="0"/>
              <a:t>verleden</a:t>
            </a:r>
            <a:r>
              <a:rPr lang="en-US" dirty="0" smtClean="0"/>
              <a:t>/</a:t>
            </a:r>
            <a:r>
              <a:rPr lang="en-US" dirty="0" err="1" smtClean="0"/>
              <a:t>hedenstructuur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00188"/>
            <a:ext cx="8596668" cy="49577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 smtClean="0"/>
              <a:t>Tekstsoort</a:t>
            </a:r>
            <a:r>
              <a:rPr lang="en-US" b="1" dirty="0" smtClean="0"/>
              <a:t> met </a:t>
            </a:r>
            <a:r>
              <a:rPr lang="en-US" b="1" dirty="0" err="1" smtClean="0"/>
              <a:t>deze</a:t>
            </a:r>
            <a:r>
              <a:rPr lang="en-US" b="1" dirty="0" smtClean="0"/>
              <a:t> </a:t>
            </a:r>
            <a:r>
              <a:rPr lang="en-US" b="1" dirty="0" err="1" smtClean="0"/>
              <a:t>structuur</a:t>
            </a:r>
            <a:r>
              <a:rPr lang="en-US" dirty="0" smtClean="0"/>
              <a:t>:		</a:t>
            </a:r>
          </a:p>
          <a:p>
            <a:r>
              <a:rPr lang="en-US" dirty="0" err="1" smtClean="0"/>
              <a:t>Uiteenzetting</a:t>
            </a:r>
            <a:r>
              <a:rPr lang="en-US" dirty="0" smtClean="0"/>
              <a:t>, </a:t>
            </a:r>
            <a:r>
              <a:rPr lang="en-US" dirty="0" err="1" smtClean="0"/>
              <a:t>betoog</a:t>
            </a:r>
            <a:r>
              <a:rPr lang="en-US" dirty="0" smtClean="0"/>
              <a:t>, </a:t>
            </a:r>
            <a:r>
              <a:rPr lang="en-US" dirty="0" err="1" smtClean="0"/>
              <a:t>beschouwing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err="1" smtClean="0"/>
              <a:t>Hoofdvraag</a:t>
            </a:r>
            <a:r>
              <a:rPr lang="en-US" b="1" dirty="0" smtClean="0"/>
              <a:t> van de </a:t>
            </a:r>
            <a:r>
              <a:rPr lang="en-US" b="1" dirty="0" err="1" smtClean="0"/>
              <a:t>tekst</a:t>
            </a:r>
            <a:r>
              <a:rPr lang="en-US" b="1" dirty="0" smtClean="0"/>
              <a:t>:</a:t>
            </a:r>
            <a:r>
              <a:rPr lang="en-US" dirty="0" smtClean="0"/>
              <a:t>			</a:t>
            </a:r>
          </a:p>
          <a:p>
            <a:r>
              <a:rPr lang="en-US" dirty="0" smtClean="0"/>
              <a:t>Wat is 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veranderd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err="1" smtClean="0"/>
              <a:t>Structuur</a:t>
            </a:r>
            <a:r>
              <a:rPr lang="en-US" b="1" dirty="0" smtClean="0"/>
              <a:t>:</a:t>
            </a:r>
            <a:endParaRPr lang="en-US" b="1" dirty="0"/>
          </a:p>
          <a:p>
            <a:pPr marL="0" indent="0">
              <a:buNone/>
            </a:pPr>
            <a:r>
              <a:rPr lang="en-US" dirty="0" err="1" smtClean="0"/>
              <a:t>Inleiding</a:t>
            </a:r>
            <a:r>
              <a:rPr lang="en-US" dirty="0" smtClean="0"/>
              <a:t>:		</a:t>
            </a:r>
            <a:r>
              <a:rPr lang="en-US" dirty="0" err="1" smtClean="0"/>
              <a:t>beschrijving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verandering</a:t>
            </a:r>
            <a:r>
              <a:rPr lang="en-US" dirty="0" smtClean="0"/>
              <a:t>/</a:t>
            </a:r>
            <a:r>
              <a:rPr lang="en-US" dirty="0" err="1" smtClean="0"/>
              <a:t>ontwikkeling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Middenstuk</a:t>
            </a:r>
            <a:r>
              <a:rPr lang="en-US" dirty="0" smtClean="0"/>
              <a:t>:		</a:t>
            </a:r>
            <a:r>
              <a:rPr lang="en-US" dirty="0" err="1" smtClean="0"/>
              <a:t>beschrijven</a:t>
            </a:r>
            <a:r>
              <a:rPr lang="en-US" dirty="0" smtClean="0"/>
              <a:t> van </a:t>
            </a:r>
            <a:r>
              <a:rPr lang="en-US" dirty="0" err="1" smtClean="0"/>
              <a:t>verschillende</a:t>
            </a:r>
            <a:r>
              <a:rPr lang="en-US" dirty="0" smtClean="0"/>
              <a:t> </a:t>
            </a:r>
            <a:r>
              <a:rPr lang="en-US" dirty="0" err="1" smtClean="0"/>
              <a:t>periodes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Slot:			</a:t>
            </a:r>
            <a:r>
              <a:rPr lang="en-US" dirty="0" err="1" smtClean="0"/>
              <a:t>samenvatting</a:t>
            </a:r>
            <a:r>
              <a:rPr lang="en-US" dirty="0" smtClean="0"/>
              <a:t>, </a:t>
            </a:r>
            <a:r>
              <a:rPr lang="en-US" dirty="0" err="1" smtClean="0"/>
              <a:t>conclusie</a:t>
            </a:r>
            <a:r>
              <a:rPr lang="en-US" dirty="0" smtClean="0"/>
              <a:t> of </a:t>
            </a:r>
            <a:r>
              <a:rPr lang="en-US" dirty="0" err="1" smtClean="0"/>
              <a:t>aanbeveling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525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90575"/>
          </a:xfrm>
        </p:spPr>
        <p:txBody>
          <a:bodyPr>
            <a:normAutofit/>
          </a:bodyPr>
          <a:lstStyle/>
          <a:p>
            <a:r>
              <a:rPr lang="en-US" dirty="0" smtClean="0"/>
              <a:t>De </a:t>
            </a:r>
            <a:r>
              <a:rPr lang="en-US" dirty="0" err="1" smtClean="0"/>
              <a:t>verleden</a:t>
            </a:r>
            <a:r>
              <a:rPr lang="en-US" dirty="0" smtClean="0"/>
              <a:t>/</a:t>
            </a:r>
            <a:r>
              <a:rPr lang="en-US" dirty="0" err="1" smtClean="0"/>
              <a:t>heden</a:t>
            </a:r>
            <a:r>
              <a:rPr lang="en-US" dirty="0" smtClean="0"/>
              <a:t>/</a:t>
            </a:r>
            <a:r>
              <a:rPr lang="en-US" dirty="0" err="1" smtClean="0"/>
              <a:t>toekomststructuur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00188"/>
            <a:ext cx="8596668" cy="49577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 smtClean="0"/>
              <a:t>Tekstsoort</a:t>
            </a:r>
            <a:r>
              <a:rPr lang="en-US" b="1" dirty="0" smtClean="0"/>
              <a:t> met </a:t>
            </a:r>
            <a:r>
              <a:rPr lang="en-US" b="1" dirty="0" err="1" smtClean="0"/>
              <a:t>deze</a:t>
            </a:r>
            <a:r>
              <a:rPr lang="en-US" b="1" dirty="0" smtClean="0"/>
              <a:t> </a:t>
            </a:r>
            <a:r>
              <a:rPr lang="en-US" b="1" dirty="0" err="1" smtClean="0"/>
              <a:t>structuur</a:t>
            </a:r>
            <a:r>
              <a:rPr lang="en-US" dirty="0" smtClean="0"/>
              <a:t>:		</a:t>
            </a:r>
          </a:p>
          <a:p>
            <a:r>
              <a:rPr lang="en-US" dirty="0" err="1" smtClean="0"/>
              <a:t>Uiteenzetting</a:t>
            </a:r>
            <a:r>
              <a:rPr lang="en-US" dirty="0" smtClean="0"/>
              <a:t>, </a:t>
            </a:r>
            <a:r>
              <a:rPr lang="en-US" dirty="0" err="1" smtClean="0"/>
              <a:t>betoog</a:t>
            </a:r>
            <a:r>
              <a:rPr lang="en-US" dirty="0" smtClean="0"/>
              <a:t>, </a:t>
            </a:r>
            <a:r>
              <a:rPr lang="en-US" dirty="0" err="1" smtClean="0"/>
              <a:t>beschouwing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err="1" smtClean="0"/>
              <a:t>Hoofdvraag</a:t>
            </a:r>
            <a:r>
              <a:rPr lang="en-US" b="1" dirty="0" smtClean="0"/>
              <a:t> van de </a:t>
            </a:r>
            <a:r>
              <a:rPr lang="en-US" b="1" dirty="0" err="1" smtClean="0"/>
              <a:t>tekst</a:t>
            </a:r>
            <a:r>
              <a:rPr lang="en-US" b="1" dirty="0" smtClean="0"/>
              <a:t>:</a:t>
            </a:r>
            <a:r>
              <a:rPr lang="en-US" dirty="0" smtClean="0"/>
              <a:t>			</a:t>
            </a:r>
          </a:p>
          <a:p>
            <a:r>
              <a:rPr lang="en-US" dirty="0" smtClean="0"/>
              <a:t>Wat is 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veranderd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wat </a:t>
            </a:r>
            <a:r>
              <a:rPr lang="en-US" dirty="0" err="1" smtClean="0"/>
              <a:t>gaat</a:t>
            </a:r>
            <a:r>
              <a:rPr lang="en-US" dirty="0" smtClean="0"/>
              <a:t> </a:t>
            </a:r>
            <a:r>
              <a:rPr lang="en-US" dirty="0" err="1" smtClean="0"/>
              <a:t>er</a:t>
            </a:r>
            <a:r>
              <a:rPr lang="en-US" dirty="0" smtClean="0"/>
              <a:t> nog </a:t>
            </a:r>
            <a:r>
              <a:rPr lang="en-US" dirty="0" err="1" smtClean="0"/>
              <a:t>veranderen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err="1" smtClean="0"/>
              <a:t>Structuur</a:t>
            </a:r>
            <a:r>
              <a:rPr lang="en-US" b="1" dirty="0" smtClean="0"/>
              <a:t>:</a:t>
            </a:r>
            <a:endParaRPr lang="en-US" b="1" dirty="0"/>
          </a:p>
          <a:p>
            <a:pPr marL="0" indent="0">
              <a:buNone/>
            </a:pPr>
            <a:r>
              <a:rPr lang="en-US" dirty="0" err="1" smtClean="0"/>
              <a:t>Inleiding</a:t>
            </a:r>
            <a:r>
              <a:rPr lang="en-US" dirty="0" smtClean="0"/>
              <a:t>:		</a:t>
            </a:r>
            <a:r>
              <a:rPr lang="en-US" dirty="0" err="1" smtClean="0"/>
              <a:t>beschrijving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verandering</a:t>
            </a:r>
            <a:r>
              <a:rPr lang="en-US" dirty="0" smtClean="0"/>
              <a:t>/</a:t>
            </a:r>
            <a:r>
              <a:rPr lang="en-US" dirty="0" err="1" smtClean="0"/>
              <a:t>ontwikkeling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Middenstuk</a:t>
            </a:r>
            <a:r>
              <a:rPr lang="en-US" dirty="0" smtClean="0"/>
              <a:t>:		</a:t>
            </a:r>
            <a:r>
              <a:rPr lang="en-US" dirty="0" err="1" smtClean="0"/>
              <a:t>beschrijven</a:t>
            </a:r>
            <a:r>
              <a:rPr lang="en-US" dirty="0" smtClean="0"/>
              <a:t> van </a:t>
            </a:r>
            <a:r>
              <a:rPr lang="en-US" dirty="0" err="1" smtClean="0"/>
              <a:t>verschillende</a:t>
            </a:r>
            <a:r>
              <a:rPr lang="en-US" dirty="0" smtClean="0"/>
              <a:t> </a:t>
            </a:r>
            <a:r>
              <a:rPr lang="en-US" dirty="0" err="1" smtClean="0"/>
              <a:t>periodes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Slot:			</a:t>
            </a:r>
            <a:r>
              <a:rPr lang="en-US" dirty="0" err="1" smtClean="0"/>
              <a:t>samenvatting</a:t>
            </a:r>
            <a:r>
              <a:rPr lang="en-US" dirty="0" smtClean="0"/>
              <a:t>, </a:t>
            </a:r>
            <a:r>
              <a:rPr lang="en-US" dirty="0" err="1" smtClean="0"/>
              <a:t>conclusie</a:t>
            </a:r>
            <a:r>
              <a:rPr lang="en-US" dirty="0" smtClean="0"/>
              <a:t> of </a:t>
            </a:r>
            <a:r>
              <a:rPr lang="en-US" dirty="0" err="1" smtClean="0"/>
              <a:t>aanbeveling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570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90575"/>
          </a:xfrm>
        </p:spPr>
        <p:txBody>
          <a:bodyPr>
            <a:normAutofit/>
          </a:bodyPr>
          <a:lstStyle/>
          <a:p>
            <a:r>
              <a:rPr lang="en-US" dirty="0" smtClean="0"/>
              <a:t>De </a:t>
            </a:r>
            <a:r>
              <a:rPr lang="en-US" dirty="0" err="1" smtClean="0"/>
              <a:t>vraag</a:t>
            </a:r>
            <a:r>
              <a:rPr lang="en-US" dirty="0" smtClean="0"/>
              <a:t>/</a:t>
            </a:r>
            <a:r>
              <a:rPr lang="en-US" dirty="0" err="1" smtClean="0"/>
              <a:t>antwoordstructuur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00188"/>
            <a:ext cx="8596668" cy="49577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 smtClean="0"/>
              <a:t>Tekstsoort</a:t>
            </a:r>
            <a:r>
              <a:rPr lang="en-US" b="1" dirty="0" smtClean="0"/>
              <a:t> met </a:t>
            </a:r>
            <a:r>
              <a:rPr lang="en-US" b="1" dirty="0" err="1" smtClean="0"/>
              <a:t>deze</a:t>
            </a:r>
            <a:r>
              <a:rPr lang="en-US" b="1" dirty="0" smtClean="0"/>
              <a:t> </a:t>
            </a:r>
            <a:r>
              <a:rPr lang="en-US" b="1" dirty="0" err="1" smtClean="0"/>
              <a:t>structuur</a:t>
            </a:r>
            <a:r>
              <a:rPr lang="en-US" dirty="0" smtClean="0"/>
              <a:t>:		</a:t>
            </a:r>
          </a:p>
          <a:p>
            <a:r>
              <a:rPr lang="en-US" dirty="0" err="1" smtClean="0"/>
              <a:t>Uiteenzetting</a:t>
            </a:r>
            <a:r>
              <a:rPr lang="en-US" dirty="0" smtClean="0"/>
              <a:t>, </a:t>
            </a:r>
            <a:r>
              <a:rPr lang="en-US" dirty="0" err="1" smtClean="0"/>
              <a:t>betoog</a:t>
            </a:r>
            <a:r>
              <a:rPr lang="en-US" dirty="0" smtClean="0"/>
              <a:t>, </a:t>
            </a:r>
            <a:r>
              <a:rPr lang="en-US" dirty="0" err="1" smtClean="0"/>
              <a:t>beschouwing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err="1" smtClean="0"/>
              <a:t>Hoofdvraag</a:t>
            </a:r>
            <a:r>
              <a:rPr lang="en-US" b="1" dirty="0" smtClean="0"/>
              <a:t> van de </a:t>
            </a:r>
            <a:r>
              <a:rPr lang="en-US" b="1" dirty="0" err="1" smtClean="0"/>
              <a:t>tekst</a:t>
            </a:r>
            <a:r>
              <a:rPr lang="en-US" b="1" dirty="0" smtClean="0"/>
              <a:t>:</a:t>
            </a:r>
            <a:r>
              <a:rPr lang="en-US" dirty="0" smtClean="0"/>
              <a:t>			</a:t>
            </a:r>
          </a:p>
          <a:p>
            <a:r>
              <a:rPr lang="en-US" dirty="0" smtClean="0"/>
              <a:t>….. </a:t>
            </a:r>
            <a:r>
              <a:rPr lang="en-US" dirty="0" err="1"/>
              <a:t>e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vraag</a:t>
            </a:r>
            <a:r>
              <a:rPr lang="en-US" dirty="0" smtClean="0"/>
              <a:t> over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bepaald</a:t>
            </a:r>
            <a:r>
              <a:rPr lang="en-US" dirty="0" smtClean="0"/>
              <a:t> </a:t>
            </a:r>
            <a:r>
              <a:rPr lang="en-US" dirty="0" err="1" smtClean="0"/>
              <a:t>onderwerp</a:t>
            </a:r>
            <a:r>
              <a:rPr lang="en-US" dirty="0" smtClean="0"/>
              <a:t>……</a:t>
            </a:r>
            <a:r>
              <a:rPr lang="en-US" dirty="0" err="1" smtClean="0"/>
              <a:t>dit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van </a:t>
            </a:r>
            <a:r>
              <a:rPr lang="en-US" dirty="0" err="1" smtClean="0"/>
              <a:t>alles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 …….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err="1" smtClean="0"/>
              <a:t>Structuur</a:t>
            </a:r>
            <a:r>
              <a:rPr lang="en-US" b="1" dirty="0" smtClean="0"/>
              <a:t>:</a:t>
            </a:r>
            <a:endParaRPr lang="en-US" b="1" dirty="0"/>
          </a:p>
          <a:p>
            <a:pPr marL="0" indent="0">
              <a:buNone/>
            </a:pPr>
            <a:r>
              <a:rPr lang="en-US" dirty="0" err="1" smtClean="0"/>
              <a:t>Inleiding</a:t>
            </a:r>
            <a:r>
              <a:rPr lang="en-US" dirty="0" smtClean="0"/>
              <a:t>:		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vraag</a:t>
            </a:r>
            <a:r>
              <a:rPr lang="en-US" dirty="0" smtClean="0"/>
              <a:t> over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bepaald</a:t>
            </a:r>
            <a:r>
              <a:rPr lang="en-US" dirty="0" smtClean="0"/>
              <a:t> </a:t>
            </a:r>
            <a:r>
              <a:rPr lang="en-US" dirty="0" err="1" smtClean="0"/>
              <a:t>onderwerp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Middenstuk</a:t>
            </a:r>
            <a:r>
              <a:rPr lang="en-US" dirty="0" smtClean="0"/>
              <a:t>:		</a:t>
            </a:r>
            <a:r>
              <a:rPr lang="en-US" dirty="0" err="1" smtClean="0"/>
              <a:t>antwoord</a:t>
            </a:r>
            <a:r>
              <a:rPr lang="en-US" dirty="0" smtClean="0"/>
              <a:t>(</a:t>
            </a:r>
            <a:r>
              <a:rPr lang="en-US" dirty="0" err="1" smtClean="0"/>
              <a:t>en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Slot:			</a:t>
            </a:r>
            <a:r>
              <a:rPr lang="en-US" dirty="0" err="1" smtClean="0"/>
              <a:t>samenvatting</a:t>
            </a:r>
            <a:r>
              <a:rPr lang="en-US" dirty="0" smtClean="0"/>
              <a:t> of </a:t>
            </a:r>
            <a:r>
              <a:rPr lang="en-US" dirty="0" err="1" smtClean="0"/>
              <a:t>conclusie</a:t>
            </a:r>
            <a:r>
              <a:rPr lang="en-US" dirty="0" smtClean="0"/>
              <a:t> (</a:t>
            </a:r>
            <a:r>
              <a:rPr lang="en-US" dirty="0" err="1" smtClean="0"/>
              <a:t>antwoord</a:t>
            </a:r>
            <a:r>
              <a:rPr lang="en-US" dirty="0" smtClean="0"/>
              <a:t> op de </a:t>
            </a:r>
            <a:r>
              <a:rPr lang="en-US" dirty="0" err="1" smtClean="0"/>
              <a:t>vraag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6982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71476"/>
            <a:ext cx="8596668" cy="10287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De </a:t>
            </a:r>
            <a:r>
              <a:rPr lang="en-US" dirty="0" err="1" smtClean="0"/>
              <a:t>aspectenstructuur</a:t>
            </a:r>
            <a:r>
              <a:rPr lang="en-US" dirty="0"/>
              <a:t> </a:t>
            </a:r>
            <a:r>
              <a:rPr lang="en-US" dirty="0" smtClean="0"/>
              <a:t>of </a:t>
            </a:r>
            <a:r>
              <a:rPr lang="en-US" dirty="0" err="1" smtClean="0"/>
              <a:t>verschijnsel</a:t>
            </a:r>
            <a:r>
              <a:rPr lang="en-US" dirty="0" smtClean="0"/>
              <a:t>/</a:t>
            </a:r>
            <a:r>
              <a:rPr lang="en-US" dirty="0" err="1" smtClean="0"/>
              <a:t>aspectstructuur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00188"/>
            <a:ext cx="8596668" cy="49577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 smtClean="0"/>
              <a:t>Tekstsoort</a:t>
            </a:r>
            <a:r>
              <a:rPr lang="en-US" b="1" dirty="0" smtClean="0"/>
              <a:t> met </a:t>
            </a:r>
            <a:r>
              <a:rPr lang="en-US" b="1" dirty="0" err="1" smtClean="0"/>
              <a:t>deze</a:t>
            </a:r>
            <a:r>
              <a:rPr lang="en-US" b="1" dirty="0" smtClean="0"/>
              <a:t> </a:t>
            </a:r>
            <a:r>
              <a:rPr lang="en-US" b="1" dirty="0" err="1" smtClean="0"/>
              <a:t>structuur</a:t>
            </a:r>
            <a:r>
              <a:rPr lang="en-US" dirty="0" smtClean="0"/>
              <a:t>:		</a:t>
            </a:r>
          </a:p>
          <a:p>
            <a:r>
              <a:rPr lang="en-US" dirty="0" err="1" smtClean="0"/>
              <a:t>uiteenzetting</a:t>
            </a:r>
            <a:r>
              <a:rPr lang="en-US" dirty="0" smtClean="0"/>
              <a:t>, </a:t>
            </a:r>
            <a:r>
              <a:rPr lang="en-US" dirty="0" err="1" smtClean="0"/>
              <a:t>beschouwing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err="1" smtClean="0"/>
              <a:t>Hoofdvraag</a:t>
            </a:r>
            <a:r>
              <a:rPr lang="en-US" b="1" dirty="0" smtClean="0"/>
              <a:t> van de </a:t>
            </a:r>
            <a:r>
              <a:rPr lang="en-US" b="1" dirty="0" err="1" smtClean="0"/>
              <a:t>tekst</a:t>
            </a:r>
            <a:r>
              <a:rPr lang="en-US" b="1" dirty="0" smtClean="0"/>
              <a:t>:</a:t>
            </a:r>
            <a:r>
              <a:rPr lang="en-US" dirty="0" smtClean="0"/>
              <a:t>			</a:t>
            </a:r>
          </a:p>
          <a:p>
            <a:r>
              <a:rPr lang="en-US" dirty="0" err="1" smtClean="0"/>
              <a:t>Welke</a:t>
            </a:r>
            <a:r>
              <a:rPr lang="en-US" dirty="0" smtClean="0"/>
              <a:t> </a:t>
            </a:r>
            <a:r>
              <a:rPr lang="en-US" dirty="0" err="1" smtClean="0"/>
              <a:t>aspecten</a:t>
            </a:r>
            <a:r>
              <a:rPr lang="en-US" dirty="0" smtClean="0"/>
              <a:t> </a:t>
            </a:r>
            <a:r>
              <a:rPr lang="en-US" dirty="0" err="1" smtClean="0"/>
              <a:t>heeft</a:t>
            </a:r>
            <a:r>
              <a:rPr lang="en-US" dirty="0" smtClean="0"/>
              <a:t> het </a:t>
            </a:r>
            <a:r>
              <a:rPr lang="en-US" dirty="0" err="1" smtClean="0"/>
              <a:t>verschijnsel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err="1" smtClean="0"/>
              <a:t>Structuur</a:t>
            </a:r>
            <a:r>
              <a:rPr lang="en-US" b="1" dirty="0" smtClean="0"/>
              <a:t>:</a:t>
            </a:r>
            <a:endParaRPr lang="en-US" b="1" dirty="0"/>
          </a:p>
          <a:p>
            <a:pPr marL="0" indent="0">
              <a:buNone/>
            </a:pPr>
            <a:r>
              <a:rPr lang="en-US" dirty="0" err="1" smtClean="0"/>
              <a:t>Inleiding</a:t>
            </a:r>
            <a:r>
              <a:rPr lang="en-US" dirty="0" smtClean="0"/>
              <a:t>:		</a:t>
            </a:r>
            <a:r>
              <a:rPr lang="en-US" dirty="0" err="1" smtClean="0"/>
              <a:t>beschrijving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verschijnsel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Middenstuk</a:t>
            </a:r>
            <a:r>
              <a:rPr lang="en-US" dirty="0" smtClean="0"/>
              <a:t>:		diverse </a:t>
            </a:r>
            <a:r>
              <a:rPr lang="en-US" dirty="0" err="1" smtClean="0"/>
              <a:t>aspecten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verschijnsel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Slot:			</a:t>
            </a:r>
            <a:r>
              <a:rPr lang="en-US" dirty="0" err="1" smtClean="0"/>
              <a:t>samenvatting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7811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620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De </a:t>
            </a:r>
            <a:r>
              <a:rPr lang="en-US" dirty="0" err="1" smtClean="0"/>
              <a:t>argumentatiestructuur</a:t>
            </a:r>
            <a:r>
              <a:rPr lang="en-US" dirty="0" smtClean="0"/>
              <a:t> of </a:t>
            </a:r>
            <a:r>
              <a:rPr lang="en-US" dirty="0" err="1" smtClean="0"/>
              <a:t>bewering</a:t>
            </a:r>
            <a:r>
              <a:rPr lang="en-US" dirty="0" smtClean="0"/>
              <a:t>/</a:t>
            </a:r>
            <a:r>
              <a:rPr lang="en-US" dirty="0" err="1" smtClean="0"/>
              <a:t>argumentstructuur</a:t>
            </a:r>
            <a:r>
              <a:rPr lang="en-US" dirty="0" smtClean="0"/>
              <a:t> (</a:t>
            </a:r>
            <a:r>
              <a:rPr lang="en-US" dirty="0" err="1" smtClean="0"/>
              <a:t>betoog</a:t>
            </a:r>
            <a:r>
              <a:rPr lang="en-US" dirty="0" smtClean="0"/>
              <a:t>):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71638"/>
            <a:ext cx="8596668" cy="478631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err="1" smtClean="0"/>
              <a:t>Tekstsoort</a:t>
            </a:r>
            <a:r>
              <a:rPr lang="en-US" b="1" dirty="0" smtClean="0"/>
              <a:t> met </a:t>
            </a:r>
            <a:r>
              <a:rPr lang="en-US" b="1" dirty="0" err="1" smtClean="0"/>
              <a:t>deze</a:t>
            </a:r>
            <a:r>
              <a:rPr lang="en-US" b="1" dirty="0" smtClean="0"/>
              <a:t> </a:t>
            </a:r>
            <a:r>
              <a:rPr lang="en-US" b="1" dirty="0" err="1" smtClean="0"/>
              <a:t>structuur</a:t>
            </a:r>
            <a:r>
              <a:rPr lang="en-US" dirty="0" smtClean="0"/>
              <a:t>:		</a:t>
            </a:r>
          </a:p>
          <a:p>
            <a:r>
              <a:rPr lang="en-US" dirty="0" err="1" smtClean="0"/>
              <a:t>betoog</a:t>
            </a:r>
            <a:r>
              <a:rPr lang="en-US" dirty="0" smtClean="0"/>
              <a:t>,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err="1" smtClean="0"/>
              <a:t>Hoofdvraag</a:t>
            </a:r>
            <a:r>
              <a:rPr lang="en-US" b="1" dirty="0" smtClean="0"/>
              <a:t> van de </a:t>
            </a:r>
            <a:r>
              <a:rPr lang="en-US" b="1" dirty="0" err="1" smtClean="0"/>
              <a:t>tekst</a:t>
            </a:r>
            <a:r>
              <a:rPr lang="en-US" b="1" dirty="0" smtClean="0"/>
              <a:t>:</a:t>
            </a:r>
            <a:r>
              <a:rPr lang="en-US" dirty="0" smtClean="0"/>
              <a:t>			</a:t>
            </a:r>
          </a:p>
          <a:p>
            <a:r>
              <a:rPr lang="en-US" dirty="0" err="1" smtClean="0"/>
              <a:t>Waarom</a:t>
            </a:r>
            <a:r>
              <a:rPr lang="en-US" dirty="0" smtClean="0"/>
              <a:t> is de …..</a:t>
            </a:r>
            <a:r>
              <a:rPr lang="en-US" dirty="0" err="1" smtClean="0"/>
              <a:t>bewering</a:t>
            </a:r>
            <a:r>
              <a:rPr lang="en-US" dirty="0" smtClean="0"/>
              <a:t> </a:t>
            </a:r>
            <a:r>
              <a:rPr lang="en-US" dirty="0" err="1" smtClean="0"/>
              <a:t>waar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err="1" smtClean="0"/>
              <a:t>Structuur</a:t>
            </a:r>
            <a:r>
              <a:rPr lang="en-US" b="1" dirty="0" smtClean="0"/>
              <a:t>:</a:t>
            </a:r>
            <a:endParaRPr lang="en-US" b="1" dirty="0"/>
          </a:p>
          <a:p>
            <a:pPr marL="0" indent="0">
              <a:buNone/>
            </a:pPr>
            <a:r>
              <a:rPr lang="en-US" dirty="0" err="1" smtClean="0"/>
              <a:t>Inleiding</a:t>
            </a:r>
            <a:r>
              <a:rPr lang="en-US" dirty="0" smtClean="0"/>
              <a:t>:			</a:t>
            </a:r>
            <a:r>
              <a:rPr lang="en-US" dirty="0" err="1" smtClean="0"/>
              <a:t>stelling</a:t>
            </a:r>
            <a:r>
              <a:rPr lang="en-US" dirty="0" smtClean="0"/>
              <a:t>, </a:t>
            </a:r>
            <a:r>
              <a:rPr lang="en-US" dirty="0" err="1" smtClean="0"/>
              <a:t>standpunt</a:t>
            </a:r>
            <a:r>
              <a:rPr lang="en-US" dirty="0" smtClean="0"/>
              <a:t>, </a:t>
            </a:r>
            <a:r>
              <a:rPr lang="en-US" dirty="0" err="1" smtClean="0"/>
              <a:t>soms</a:t>
            </a:r>
            <a:r>
              <a:rPr lang="en-US" dirty="0" smtClean="0"/>
              <a:t> </a:t>
            </a:r>
            <a:r>
              <a:rPr lang="en-US" dirty="0" err="1" smtClean="0"/>
              <a:t>als</a:t>
            </a:r>
            <a:r>
              <a:rPr lang="en-US" dirty="0" smtClean="0"/>
              <a:t> </a:t>
            </a:r>
            <a:r>
              <a:rPr lang="en-US" dirty="0" err="1" smtClean="0"/>
              <a:t>vraag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Middenstuk</a:t>
            </a:r>
            <a:r>
              <a:rPr lang="en-US" dirty="0" smtClean="0"/>
              <a:t>:		</a:t>
            </a:r>
            <a:r>
              <a:rPr lang="en-US" dirty="0" err="1" smtClean="0"/>
              <a:t>argumenten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de </a:t>
            </a:r>
            <a:r>
              <a:rPr lang="en-US" dirty="0" err="1" smtClean="0"/>
              <a:t>stelling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</a:t>
            </a:r>
            <a:r>
              <a:rPr lang="en-US" dirty="0" err="1" smtClean="0"/>
              <a:t>tegenargumenten</a:t>
            </a:r>
            <a:r>
              <a:rPr lang="en-US" dirty="0" smtClean="0"/>
              <a:t> (+ </a:t>
            </a:r>
            <a:r>
              <a:rPr lang="en-US" dirty="0" err="1" smtClean="0"/>
              <a:t>weerlegging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Slot:				</a:t>
            </a:r>
            <a:r>
              <a:rPr lang="en-US" dirty="0" err="1" smtClean="0"/>
              <a:t>herhaling</a:t>
            </a:r>
            <a:r>
              <a:rPr lang="en-US" dirty="0" smtClean="0"/>
              <a:t> van de </a:t>
            </a:r>
            <a:r>
              <a:rPr lang="en-US" dirty="0" err="1" smtClean="0"/>
              <a:t>stelling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854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253386"/>
              </p:ext>
            </p:extLst>
          </p:nvPr>
        </p:nvGraphicFramePr>
        <p:xfrm>
          <a:off x="119062" y="428624"/>
          <a:ext cx="11925304" cy="64292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9337">
                  <a:extLst>
                    <a:ext uri="{9D8B030D-6E8A-4147-A177-3AD203B41FA5}">
                      <a16:colId xmlns:a16="http://schemas.microsoft.com/office/drawing/2014/main" val="2674262481"/>
                    </a:ext>
                  </a:extLst>
                </a:gridCol>
                <a:gridCol w="2890789">
                  <a:extLst>
                    <a:ext uri="{9D8B030D-6E8A-4147-A177-3AD203B41FA5}">
                      <a16:colId xmlns:a16="http://schemas.microsoft.com/office/drawing/2014/main" val="1255998896"/>
                    </a:ext>
                  </a:extLst>
                </a:gridCol>
                <a:gridCol w="5172076">
                  <a:extLst>
                    <a:ext uri="{9D8B030D-6E8A-4147-A177-3AD203B41FA5}">
                      <a16:colId xmlns:a16="http://schemas.microsoft.com/office/drawing/2014/main" val="516546446"/>
                    </a:ext>
                  </a:extLst>
                </a:gridCol>
                <a:gridCol w="1943102">
                  <a:extLst>
                    <a:ext uri="{9D8B030D-6E8A-4147-A177-3AD203B41FA5}">
                      <a16:colId xmlns:a16="http://schemas.microsoft.com/office/drawing/2014/main" val="1621084607"/>
                    </a:ext>
                  </a:extLst>
                </a:gridCol>
              </a:tblGrid>
              <a:tr h="70023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Tekst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structuur</a:t>
                      </a:r>
                      <a:r>
                        <a:rPr lang="en-US" dirty="0" smtClean="0"/>
                        <a:t>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Hoofdvraag</a:t>
                      </a:r>
                      <a:r>
                        <a:rPr lang="en-US" dirty="0" smtClean="0"/>
                        <a:t>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Veelvoorkomende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opbouw</a:t>
                      </a:r>
                      <a:r>
                        <a:rPr lang="en-US" dirty="0" smtClean="0"/>
                        <a:t>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Tekstsoort</a:t>
                      </a:r>
                      <a:r>
                        <a:rPr lang="en-US" dirty="0" smtClean="0"/>
                        <a:t>: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2172614"/>
                  </a:ext>
                </a:extLst>
              </a:tr>
              <a:tr h="949591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Voor</a:t>
                      </a:r>
                      <a:r>
                        <a:rPr lang="en-US" dirty="0" smtClean="0"/>
                        <a:t>- </a:t>
                      </a:r>
                      <a:r>
                        <a:rPr lang="en-US" dirty="0" err="1" smtClean="0"/>
                        <a:t>en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nadelen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Wat </a:t>
                      </a:r>
                      <a:r>
                        <a:rPr lang="en-US" dirty="0" err="1" smtClean="0"/>
                        <a:t>zijn</a:t>
                      </a:r>
                      <a:r>
                        <a:rPr lang="en-US" dirty="0" smtClean="0"/>
                        <a:t> de </a:t>
                      </a:r>
                      <a:r>
                        <a:rPr lang="en-US" dirty="0" err="1" smtClean="0"/>
                        <a:t>voor</a:t>
                      </a:r>
                      <a:r>
                        <a:rPr lang="en-US" dirty="0" smtClean="0"/>
                        <a:t>- </a:t>
                      </a:r>
                      <a:r>
                        <a:rPr lang="en-US" dirty="0" err="1" smtClean="0"/>
                        <a:t>en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nadelen</a:t>
                      </a:r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Inl</a:t>
                      </a:r>
                      <a:r>
                        <a:rPr lang="en-US" dirty="0" smtClean="0"/>
                        <a:t>: </a:t>
                      </a:r>
                      <a:r>
                        <a:rPr lang="en-US" dirty="0" err="1" smtClean="0"/>
                        <a:t>verschijnsel</a:t>
                      </a:r>
                      <a:r>
                        <a:rPr lang="en-US" baseline="0" dirty="0" smtClean="0"/>
                        <a:t> met pos. </a:t>
                      </a:r>
                      <a:r>
                        <a:rPr lang="en-US" baseline="0" dirty="0" err="1" smtClean="0"/>
                        <a:t>en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neg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kanten</a:t>
                      </a:r>
                      <a:r>
                        <a:rPr lang="en-US" baseline="0" dirty="0" smtClean="0"/>
                        <a:t>/ </a:t>
                      </a:r>
                      <a:r>
                        <a:rPr lang="en-US" baseline="0" dirty="0" err="1" smtClean="0"/>
                        <a:t>stelling</a:t>
                      </a:r>
                      <a:r>
                        <a:rPr lang="en-US" baseline="0" dirty="0" smtClean="0"/>
                        <a:t>/</a:t>
                      </a:r>
                      <a:r>
                        <a:rPr lang="en-US" baseline="0" dirty="0" err="1" smtClean="0"/>
                        <a:t>vraag</a:t>
                      </a:r>
                      <a:r>
                        <a:rPr lang="en-US" baseline="0" dirty="0" smtClean="0"/>
                        <a:t>;  kern: </a:t>
                      </a:r>
                      <a:r>
                        <a:rPr lang="en-US" baseline="0" dirty="0" err="1" smtClean="0"/>
                        <a:t>voor</a:t>
                      </a:r>
                      <a:r>
                        <a:rPr lang="en-US" baseline="0" dirty="0" smtClean="0"/>
                        <a:t>- </a:t>
                      </a:r>
                      <a:r>
                        <a:rPr lang="en-US" baseline="0" dirty="0" err="1" smtClean="0"/>
                        <a:t>en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nadelen</a:t>
                      </a:r>
                      <a:r>
                        <a:rPr lang="en-US" baseline="0" dirty="0" smtClean="0"/>
                        <a:t>; slot: </a:t>
                      </a:r>
                      <a:r>
                        <a:rPr lang="en-US" baseline="0" dirty="0" err="1" smtClean="0"/>
                        <a:t>samenvatting</a:t>
                      </a:r>
                      <a:r>
                        <a:rPr lang="en-US" baseline="0" dirty="0" smtClean="0"/>
                        <a:t>/</a:t>
                      </a:r>
                      <a:r>
                        <a:rPr lang="en-US" baseline="0" dirty="0" err="1" smtClean="0"/>
                        <a:t>conclusie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uiteenzetting</a:t>
                      </a:r>
                      <a:r>
                        <a:rPr lang="en-US" dirty="0" smtClean="0"/>
                        <a:t> </a:t>
                      </a:r>
                    </a:p>
                    <a:p>
                      <a:r>
                        <a:rPr lang="en-US" dirty="0" err="1" smtClean="0"/>
                        <a:t>betoog</a:t>
                      </a:r>
                      <a:r>
                        <a:rPr lang="en-US" dirty="0" smtClean="0"/>
                        <a:t> </a:t>
                      </a:r>
                    </a:p>
                    <a:p>
                      <a:r>
                        <a:rPr lang="en-US" dirty="0" err="1" smtClean="0"/>
                        <a:t>beschouwing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3372614"/>
                  </a:ext>
                </a:extLst>
              </a:tr>
              <a:tr h="949591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Probleem</a:t>
                      </a:r>
                      <a:r>
                        <a:rPr lang="en-US" dirty="0" smtClean="0"/>
                        <a:t>- </a:t>
                      </a:r>
                      <a:r>
                        <a:rPr lang="en-US" dirty="0" err="1" smtClean="0"/>
                        <a:t>oplossing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Welke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oplossingen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zijn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er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voor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probleem</a:t>
                      </a:r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Inl</a:t>
                      </a:r>
                      <a:r>
                        <a:rPr lang="en-US" dirty="0" smtClean="0"/>
                        <a:t>: </a:t>
                      </a:r>
                      <a:r>
                        <a:rPr lang="en-US" dirty="0" err="1" smtClean="0"/>
                        <a:t>introductie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probleem</a:t>
                      </a:r>
                      <a:r>
                        <a:rPr lang="en-US" dirty="0" smtClean="0"/>
                        <a:t>; kern: </a:t>
                      </a:r>
                      <a:r>
                        <a:rPr lang="en-US" dirty="0" err="1" smtClean="0"/>
                        <a:t>gevolgen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oorzaken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oplossingen</a:t>
                      </a:r>
                      <a:r>
                        <a:rPr lang="en-US" dirty="0" smtClean="0"/>
                        <a:t> slot: de </a:t>
                      </a:r>
                      <a:r>
                        <a:rPr lang="en-US" dirty="0" err="1" smtClean="0"/>
                        <a:t>beste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oplossing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uiteenzetting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betoog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beschouwing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7152603"/>
                  </a:ext>
                </a:extLst>
              </a:tr>
              <a:tr h="1000326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Verleden</a:t>
                      </a:r>
                      <a:r>
                        <a:rPr lang="en-US" dirty="0" smtClean="0"/>
                        <a:t>- </a:t>
                      </a:r>
                      <a:r>
                        <a:rPr lang="en-US" dirty="0" err="1" smtClean="0"/>
                        <a:t>heden</a:t>
                      </a:r>
                      <a:r>
                        <a:rPr lang="en-US" dirty="0" smtClean="0"/>
                        <a:t>-(</a:t>
                      </a:r>
                      <a:r>
                        <a:rPr lang="en-US" dirty="0" err="1" smtClean="0"/>
                        <a:t>toekomst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Wat is </a:t>
                      </a:r>
                      <a:r>
                        <a:rPr lang="en-US" dirty="0" err="1" smtClean="0"/>
                        <a:t>er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veranderd</a:t>
                      </a:r>
                      <a:r>
                        <a:rPr lang="en-US" dirty="0" smtClean="0"/>
                        <a:t>? (wat </a:t>
                      </a:r>
                      <a:r>
                        <a:rPr lang="en-US" dirty="0" err="1" smtClean="0"/>
                        <a:t>gaat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er</a:t>
                      </a:r>
                      <a:r>
                        <a:rPr lang="en-US" dirty="0" smtClean="0"/>
                        <a:t> nog </a:t>
                      </a:r>
                      <a:r>
                        <a:rPr lang="en-US" dirty="0" err="1" smtClean="0"/>
                        <a:t>veranderen</a:t>
                      </a:r>
                      <a:r>
                        <a:rPr lang="en-US" dirty="0" smtClean="0"/>
                        <a:t>?)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Inl</a:t>
                      </a:r>
                      <a:r>
                        <a:rPr lang="en-US" dirty="0" smtClean="0"/>
                        <a:t>: </a:t>
                      </a:r>
                      <a:r>
                        <a:rPr lang="en-US" dirty="0" err="1" smtClean="0"/>
                        <a:t>onderwerp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verandering</a:t>
                      </a:r>
                      <a:r>
                        <a:rPr lang="en-US" dirty="0" smtClean="0"/>
                        <a:t>; kern: </a:t>
                      </a:r>
                      <a:r>
                        <a:rPr lang="en-US" dirty="0" err="1" smtClean="0"/>
                        <a:t>situatie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vroeger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situatie</a:t>
                      </a:r>
                      <a:r>
                        <a:rPr lang="en-US" baseline="0" dirty="0" smtClean="0"/>
                        <a:t> nu; slot: </a:t>
                      </a:r>
                      <a:r>
                        <a:rPr lang="en-US" baseline="0" dirty="0" err="1" smtClean="0"/>
                        <a:t>conclusie</a:t>
                      </a:r>
                      <a:r>
                        <a:rPr lang="en-US" baseline="0" dirty="0" smtClean="0"/>
                        <a:t> of </a:t>
                      </a:r>
                      <a:r>
                        <a:rPr lang="en-US" baseline="0" dirty="0" err="1" smtClean="0"/>
                        <a:t>situatie</a:t>
                      </a:r>
                      <a:r>
                        <a:rPr lang="en-US" baseline="0" dirty="0" smtClean="0"/>
                        <a:t> in de </a:t>
                      </a:r>
                      <a:r>
                        <a:rPr lang="en-US" baseline="0" dirty="0" err="1" smtClean="0"/>
                        <a:t>toekomst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uiteenzetting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betoog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beschouwing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6139777"/>
                  </a:ext>
                </a:extLst>
              </a:tr>
              <a:tr h="1000326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Verschijnsel-verklaring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Welke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verklaringen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zijn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er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voor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verschijnsel</a:t>
                      </a:r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Inl</a:t>
                      </a:r>
                      <a:r>
                        <a:rPr lang="en-US" dirty="0" smtClean="0"/>
                        <a:t>: </a:t>
                      </a:r>
                      <a:r>
                        <a:rPr lang="en-US" dirty="0" err="1" smtClean="0"/>
                        <a:t>bepaald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verschijnsel</a:t>
                      </a:r>
                      <a:r>
                        <a:rPr lang="en-US" dirty="0" smtClean="0"/>
                        <a:t>; kern: </a:t>
                      </a:r>
                      <a:r>
                        <a:rPr lang="en-US" dirty="0" err="1" smtClean="0"/>
                        <a:t>kenmerken</a:t>
                      </a:r>
                      <a:r>
                        <a:rPr lang="en-US" dirty="0" smtClean="0"/>
                        <a:t>/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voorbeelden</a:t>
                      </a:r>
                      <a:r>
                        <a:rPr lang="en-US" baseline="0" dirty="0" smtClean="0"/>
                        <a:t>/ </a:t>
                      </a:r>
                      <a:r>
                        <a:rPr lang="en-US" baseline="0" dirty="0" err="1" smtClean="0"/>
                        <a:t>verklaringen</a:t>
                      </a:r>
                      <a:r>
                        <a:rPr lang="en-US" baseline="0" dirty="0" smtClean="0"/>
                        <a:t>/ </a:t>
                      </a:r>
                      <a:r>
                        <a:rPr lang="en-US" baseline="0" dirty="0" err="1" smtClean="0"/>
                        <a:t>oorzaken</a:t>
                      </a:r>
                      <a:r>
                        <a:rPr lang="en-US" baseline="0" dirty="0" smtClean="0"/>
                        <a:t>/</a:t>
                      </a:r>
                      <a:r>
                        <a:rPr lang="en-US" baseline="0" dirty="0" err="1" smtClean="0"/>
                        <a:t>redenen</a:t>
                      </a:r>
                      <a:r>
                        <a:rPr lang="en-US" baseline="0" dirty="0" smtClean="0"/>
                        <a:t> slot: </a:t>
                      </a:r>
                      <a:r>
                        <a:rPr lang="en-US" baseline="0" dirty="0" err="1" smtClean="0"/>
                        <a:t>samenvatting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uiteenzetting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betoog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beschouwing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8728059"/>
                  </a:ext>
                </a:extLst>
              </a:tr>
              <a:tr h="70023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Verschijnsel</a:t>
                      </a:r>
                      <a:r>
                        <a:rPr lang="en-US" dirty="0" smtClean="0"/>
                        <a:t>-aspect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Welke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aspecten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heeft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verschijnsel</a:t>
                      </a:r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Inl</a:t>
                      </a:r>
                      <a:r>
                        <a:rPr lang="en-US" dirty="0" smtClean="0"/>
                        <a:t>: </a:t>
                      </a:r>
                      <a:r>
                        <a:rPr lang="en-US" dirty="0" err="1" smtClean="0"/>
                        <a:t>onderwerp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verschijnsel</a:t>
                      </a:r>
                      <a:r>
                        <a:rPr lang="en-US" dirty="0" smtClean="0"/>
                        <a:t>; kern: diverse </a:t>
                      </a:r>
                      <a:r>
                        <a:rPr lang="en-US" dirty="0" err="1" smtClean="0"/>
                        <a:t>aspecten</a:t>
                      </a:r>
                      <a:r>
                        <a:rPr lang="en-US" dirty="0" smtClean="0"/>
                        <a:t>;</a:t>
                      </a:r>
                      <a:r>
                        <a:rPr lang="en-US" baseline="0" dirty="0" smtClean="0"/>
                        <a:t> slot: </a:t>
                      </a:r>
                      <a:r>
                        <a:rPr lang="en-US" baseline="0" dirty="0" err="1" smtClean="0"/>
                        <a:t>samenvatting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uiteenzetting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beschouwing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455401"/>
                  </a:ext>
                </a:extLst>
              </a:tr>
              <a:tr h="914771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Argumentatie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Waarom</a:t>
                      </a:r>
                      <a:r>
                        <a:rPr lang="en-US" dirty="0" smtClean="0"/>
                        <a:t> is de </a:t>
                      </a:r>
                      <a:r>
                        <a:rPr lang="en-US" dirty="0" err="1" smtClean="0"/>
                        <a:t>bewering</a:t>
                      </a:r>
                      <a:r>
                        <a:rPr lang="en-US" dirty="0" smtClean="0"/>
                        <a:t> …. </a:t>
                      </a:r>
                      <a:r>
                        <a:rPr lang="en-US" dirty="0" err="1" smtClean="0"/>
                        <a:t>Waar</a:t>
                      </a:r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Inl</a:t>
                      </a:r>
                      <a:r>
                        <a:rPr lang="en-US" dirty="0" smtClean="0"/>
                        <a:t>: </a:t>
                      </a:r>
                      <a:r>
                        <a:rPr lang="en-US" dirty="0" err="1" smtClean="0"/>
                        <a:t>stelling</a:t>
                      </a:r>
                      <a:r>
                        <a:rPr lang="en-US" dirty="0" smtClean="0"/>
                        <a:t>/</a:t>
                      </a:r>
                      <a:r>
                        <a:rPr lang="en-US" dirty="0" err="1" smtClean="0"/>
                        <a:t>standpunt</a:t>
                      </a:r>
                      <a:r>
                        <a:rPr lang="en-US" dirty="0" smtClean="0"/>
                        <a:t>; Kern: </a:t>
                      </a:r>
                      <a:r>
                        <a:rPr lang="en-US" dirty="0" err="1" smtClean="0"/>
                        <a:t>argumenten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voor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tegenargument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weerlegging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Slot: </a:t>
                      </a:r>
                      <a:r>
                        <a:rPr lang="en-US" dirty="0" err="1" smtClean="0"/>
                        <a:t>herhaling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stelling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betoog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27757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7928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Aan</a:t>
            </a:r>
            <a:r>
              <a:rPr lang="en-US" dirty="0" smtClean="0"/>
              <a:t> het </a:t>
            </a:r>
            <a:r>
              <a:rPr lang="en-US" dirty="0" err="1" smtClean="0"/>
              <a:t>werk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Maak</a:t>
            </a:r>
            <a:r>
              <a:rPr lang="en-US" dirty="0" smtClean="0"/>
              <a:t> nu de </a:t>
            </a:r>
            <a:r>
              <a:rPr lang="en-US" dirty="0" err="1" smtClean="0"/>
              <a:t>opdracht</a:t>
            </a:r>
            <a:r>
              <a:rPr lang="en-US" dirty="0" smtClean="0"/>
              <a:t> 2 in de reader:</a:t>
            </a:r>
          </a:p>
          <a:p>
            <a:r>
              <a:rPr lang="en-US" dirty="0" smtClean="0"/>
              <a:t>Lees de </a:t>
            </a:r>
            <a:r>
              <a:rPr lang="en-US" dirty="0" err="1" smtClean="0"/>
              <a:t>tekst</a:t>
            </a:r>
            <a:r>
              <a:rPr lang="en-US" dirty="0" smtClean="0"/>
              <a:t> </a:t>
            </a:r>
            <a:r>
              <a:rPr lang="en-US" i="1" dirty="0" smtClean="0"/>
              <a:t>‘</a:t>
            </a:r>
            <a:r>
              <a:rPr lang="en-US" i="1" dirty="0" err="1" smtClean="0"/>
              <a:t>Liever</a:t>
            </a:r>
            <a:r>
              <a:rPr lang="en-US" i="1" dirty="0" smtClean="0"/>
              <a:t> </a:t>
            </a:r>
            <a:r>
              <a:rPr lang="en-US" i="1" dirty="0" err="1" smtClean="0"/>
              <a:t>een</a:t>
            </a:r>
            <a:r>
              <a:rPr lang="en-US" i="1" dirty="0" smtClean="0"/>
              <a:t> </a:t>
            </a:r>
            <a:r>
              <a:rPr lang="en-US" i="1" dirty="0" err="1" smtClean="0"/>
              <a:t>bruisend</a:t>
            </a:r>
            <a:r>
              <a:rPr lang="en-US" i="1" dirty="0" smtClean="0"/>
              <a:t> </a:t>
            </a:r>
            <a:r>
              <a:rPr lang="en-US" i="1" dirty="0" err="1" smtClean="0"/>
              <a:t>brein</a:t>
            </a:r>
            <a:r>
              <a:rPr lang="en-US" i="1" dirty="0" smtClean="0"/>
              <a:t> </a:t>
            </a:r>
            <a:r>
              <a:rPr lang="en-US" i="1" dirty="0" err="1" smtClean="0"/>
              <a:t>dan</a:t>
            </a:r>
            <a:r>
              <a:rPr lang="en-US" i="1" dirty="0" smtClean="0"/>
              <a:t> </a:t>
            </a:r>
            <a:r>
              <a:rPr lang="en-US" i="1" dirty="0" err="1" smtClean="0"/>
              <a:t>een</a:t>
            </a:r>
            <a:r>
              <a:rPr lang="en-US" i="1" dirty="0" smtClean="0"/>
              <a:t> </a:t>
            </a:r>
            <a:r>
              <a:rPr lang="en-US" i="1" dirty="0" err="1" smtClean="0"/>
              <a:t>lekker</a:t>
            </a:r>
            <a:r>
              <a:rPr lang="en-US" i="1" dirty="0" smtClean="0"/>
              <a:t> </a:t>
            </a:r>
            <a:r>
              <a:rPr lang="en-US" i="1" dirty="0" err="1" smtClean="0"/>
              <a:t>lijf</a:t>
            </a:r>
            <a:r>
              <a:rPr lang="en-US" i="1" dirty="0" smtClean="0"/>
              <a:t>’ </a:t>
            </a:r>
            <a:r>
              <a:rPr lang="en-US" dirty="0" smtClean="0"/>
              <a:t>op </a:t>
            </a:r>
            <a:r>
              <a:rPr lang="en-US" dirty="0" err="1" smtClean="0"/>
              <a:t>bladzijde</a:t>
            </a:r>
            <a:r>
              <a:rPr lang="en-US" dirty="0" smtClean="0"/>
              <a:t> 28</a:t>
            </a:r>
            <a:r>
              <a:rPr lang="en-US" i="1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maak</a:t>
            </a:r>
            <a:r>
              <a:rPr lang="en-US" dirty="0" smtClean="0"/>
              <a:t> de </a:t>
            </a:r>
            <a:r>
              <a:rPr lang="en-US" dirty="0" err="1" smtClean="0"/>
              <a:t>vragen</a:t>
            </a:r>
            <a:r>
              <a:rPr lang="en-US" dirty="0" smtClean="0"/>
              <a:t> op </a:t>
            </a:r>
            <a:r>
              <a:rPr lang="en-US" dirty="0" err="1" smtClean="0"/>
              <a:t>blz</a:t>
            </a:r>
            <a:r>
              <a:rPr lang="en-US" dirty="0" smtClean="0"/>
              <a:t>. </a:t>
            </a:r>
            <a:r>
              <a:rPr lang="en-US" smtClean="0"/>
              <a:t>26/27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1885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Teksten</a:t>
            </a:r>
            <a:r>
              <a:rPr lang="en-US" dirty="0" smtClean="0"/>
              <a:t>: </a:t>
            </a:r>
            <a:r>
              <a:rPr lang="en-US" dirty="0" err="1" smtClean="0"/>
              <a:t>Betoog</a:t>
            </a:r>
            <a:r>
              <a:rPr lang="en-US" dirty="0" smtClean="0"/>
              <a:t>, </a:t>
            </a:r>
            <a:r>
              <a:rPr lang="en-US" dirty="0" err="1" smtClean="0"/>
              <a:t>beschouwing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uiteenzetting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2687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Op de </a:t>
            </a:r>
            <a:r>
              <a:rPr lang="en-US" dirty="0" err="1" smtClean="0"/>
              <a:t>havo</a:t>
            </a:r>
            <a:r>
              <a:rPr lang="en-US" dirty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in het </a:t>
            </a:r>
            <a:r>
              <a:rPr lang="en-US" dirty="0" err="1" smtClean="0"/>
              <a:t>vwo</a:t>
            </a:r>
            <a:r>
              <a:rPr lang="en-US" dirty="0"/>
              <a:t> </a:t>
            </a:r>
            <a:r>
              <a:rPr lang="en-US" dirty="0" err="1" smtClean="0"/>
              <a:t>heb</a:t>
            </a:r>
            <a:r>
              <a:rPr lang="en-US" dirty="0" smtClean="0"/>
              <a:t> je </a:t>
            </a:r>
            <a:r>
              <a:rPr lang="en-US" dirty="0" err="1" smtClean="0"/>
              <a:t>vooral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maken</a:t>
            </a:r>
            <a:r>
              <a:rPr lang="en-US" dirty="0" smtClean="0"/>
              <a:t> met </a:t>
            </a:r>
            <a:r>
              <a:rPr lang="en-US" b="1" dirty="0" smtClean="0"/>
              <a:t>het </a:t>
            </a:r>
            <a:r>
              <a:rPr lang="en-US" b="1" dirty="0" err="1" smtClean="0"/>
              <a:t>betoog</a:t>
            </a:r>
            <a:r>
              <a:rPr lang="en-US" b="1" dirty="0" smtClean="0"/>
              <a:t>, de </a:t>
            </a:r>
            <a:r>
              <a:rPr lang="en-US" b="1" dirty="0" err="1" smtClean="0"/>
              <a:t>beschouwing</a:t>
            </a:r>
            <a:r>
              <a:rPr lang="en-US" b="1" dirty="0" smtClean="0"/>
              <a:t> </a:t>
            </a:r>
            <a:r>
              <a:rPr lang="en-US" b="1" dirty="0" err="1" smtClean="0"/>
              <a:t>en</a:t>
            </a:r>
            <a:r>
              <a:rPr lang="en-US" b="1" dirty="0" smtClean="0"/>
              <a:t> de </a:t>
            </a:r>
            <a:r>
              <a:rPr lang="en-US" b="1" dirty="0" err="1" smtClean="0"/>
              <a:t>uiteenzetting</a:t>
            </a:r>
            <a:r>
              <a:rPr lang="en-US" b="1" dirty="0"/>
              <a:t>.</a:t>
            </a:r>
            <a:r>
              <a:rPr lang="en-US" dirty="0" smtClean="0"/>
              <a:t> </a:t>
            </a:r>
            <a:r>
              <a:rPr lang="en-US" dirty="0" err="1" smtClean="0"/>
              <a:t>Dit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 </a:t>
            </a:r>
            <a:r>
              <a:rPr lang="en-US" dirty="0" err="1" smtClean="0"/>
              <a:t>teksten</a:t>
            </a:r>
            <a:r>
              <a:rPr lang="en-US" dirty="0" smtClean="0"/>
              <a:t> (</a:t>
            </a:r>
            <a:r>
              <a:rPr lang="en-US" dirty="0" err="1" smtClean="0"/>
              <a:t>tekstsoorten</a:t>
            </a:r>
            <a:r>
              <a:rPr lang="en-US" dirty="0" smtClean="0"/>
              <a:t>) die je </a:t>
            </a:r>
            <a:r>
              <a:rPr lang="en-US" dirty="0" err="1" smtClean="0"/>
              <a:t>goed</a:t>
            </a:r>
            <a:r>
              <a:rPr lang="en-US" dirty="0" smtClean="0"/>
              <a:t> </a:t>
            </a:r>
            <a:r>
              <a:rPr lang="en-US" dirty="0" err="1" smtClean="0"/>
              <a:t>moet</a:t>
            </a:r>
            <a:r>
              <a:rPr lang="en-US" dirty="0" smtClean="0"/>
              <a:t> </a:t>
            </a:r>
            <a:r>
              <a:rPr lang="en-US" dirty="0" err="1" smtClean="0"/>
              <a:t>kennen</a:t>
            </a:r>
            <a:r>
              <a:rPr lang="en-US" dirty="0" smtClean="0"/>
              <a:t>!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Je </a:t>
            </a:r>
            <a:r>
              <a:rPr lang="en-US" b="1" dirty="0" err="1" smtClean="0"/>
              <a:t>herkent</a:t>
            </a:r>
            <a:r>
              <a:rPr lang="en-US" dirty="0" smtClean="0"/>
              <a:t> </a:t>
            </a:r>
            <a:r>
              <a:rPr lang="en-US" dirty="0" err="1" smtClean="0"/>
              <a:t>deze</a:t>
            </a:r>
            <a:r>
              <a:rPr lang="en-US" dirty="0" smtClean="0"/>
              <a:t> </a:t>
            </a:r>
            <a:r>
              <a:rPr lang="en-US" dirty="0" err="1" smtClean="0"/>
              <a:t>teksten</a:t>
            </a:r>
            <a:r>
              <a:rPr lang="en-US" dirty="0" smtClean="0"/>
              <a:t> het </a:t>
            </a:r>
            <a:r>
              <a:rPr lang="en-US" dirty="0" err="1" smtClean="0"/>
              <a:t>snelst</a:t>
            </a:r>
            <a:r>
              <a:rPr lang="en-US" dirty="0" smtClean="0"/>
              <a:t> </a:t>
            </a:r>
            <a:r>
              <a:rPr lang="en-US" dirty="0" err="1" smtClean="0"/>
              <a:t>aan</a:t>
            </a:r>
            <a:r>
              <a:rPr lang="en-US" dirty="0" smtClean="0"/>
              <a:t> </a:t>
            </a:r>
            <a:r>
              <a:rPr lang="en-US" b="1" dirty="0" smtClean="0"/>
              <a:t>de </a:t>
            </a:r>
            <a:r>
              <a:rPr lang="en-US" b="1" dirty="0" err="1" smtClean="0"/>
              <a:t>structuur</a:t>
            </a:r>
            <a:r>
              <a:rPr lang="en-US" b="1" dirty="0" smtClean="0"/>
              <a:t> </a:t>
            </a:r>
            <a:r>
              <a:rPr lang="en-US" dirty="0" smtClean="0"/>
              <a:t>van de </a:t>
            </a:r>
            <a:r>
              <a:rPr lang="en-US" dirty="0" err="1" smtClean="0"/>
              <a:t>tekst</a:t>
            </a:r>
            <a:r>
              <a:rPr lang="en-US" dirty="0" smtClean="0"/>
              <a:t>. De </a:t>
            </a:r>
            <a:r>
              <a:rPr lang="en-US" dirty="0" err="1" smtClean="0"/>
              <a:t>schrijver</a:t>
            </a:r>
            <a:r>
              <a:rPr lang="en-US" dirty="0" smtClean="0"/>
              <a:t> is  </a:t>
            </a:r>
            <a:r>
              <a:rPr lang="en-US" dirty="0" err="1" smtClean="0"/>
              <a:t>bij</a:t>
            </a:r>
            <a:r>
              <a:rPr lang="en-US" dirty="0" smtClean="0"/>
              <a:t> het </a:t>
            </a:r>
            <a:r>
              <a:rPr lang="en-US" dirty="0" err="1" smtClean="0"/>
              <a:t>schrijven</a:t>
            </a:r>
            <a:r>
              <a:rPr lang="en-US" dirty="0" smtClean="0"/>
              <a:t> </a:t>
            </a:r>
            <a:r>
              <a:rPr lang="en-US" dirty="0" err="1" smtClean="0"/>
              <a:t>namelijk</a:t>
            </a:r>
            <a:r>
              <a:rPr lang="en-US" dirty="0" smtClean="0"/>
              <a:t> </a:t>
            </a:r>
            <a:r>
              <a:rPr lang="en-US" dirty="0" err="1" smtClean="0"/>
              <a:t>uitgegaan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structuur</a:t>
            </a:r>
            <a:r>
              <a:rPr lang="en-US" dirty="0" smtClean="0"/>
              <a:t> </a:t>
            </a:r>
            <a:r>
              <a:rPr lang="en-US" dirty="0" err="1" smtClean="0"/>
              <a:t>zodat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/</a:t>
            </a:r>
            <a:r>
              <a:rPr lang="en-US" dirty="0" err="1" smtClean="0"/>
              <a:t>haar</a:t>
            </a:r>
            <a:r>
              <a:rPr lang="en-US" dirty="0" smtClean="0"/>
              <a:t> </a:t>
            </a:r>
            <a:r>
              <a:rPr lang="en-US" dirty="0" err="1" smtClean="0"/>
              <a:t>tekst</a:t>
            </a:r>
            <a:r>
              <a:rPr lang="en-US" dirty="0" smtClean="0"/>
              <a:t> </a:t>
            </a:r>
            <a:r>
              <a:rPr lang="en-US" dirty="0" err="1" smtClean="0"/>
              <a:t>lekker</a:t>
            </a:r>
            <a:r>
              <a:rPr lang="en-US" dirty="0" smtClean="0"/>
              <a:t> </a:t>
            </a:r>
            <a:r>
              <a:rPr lang="en-US" dirty="0" err="1" smtClean="0"/>
              <a:t>gaat</a:t>
            </a:r>
            <a:r>
              <a:rPr lang="en-US" dirty="0" smtClean="0"/>
              <a:t> </a:t>
            </a:r>
            <a:r>
              <a:rPr lang="en-US" dirty="0" err="1" smtClean="0"/>
              <a:t>lopen</a:t>
            </a:r>
            <a:r>
              <a:rPr lang="en-US" dirty="0" smtClean="0"/>
              <a:t>. De </a:t>
            </a:r>
            <a:r>
              <a:rPr lang="en-US" dirty="0" err="1" smtClean="0"/>
              <a:t>tekst</a:t>
            </a:r>
            <a:r>
              <a:rPr lang="en-US" dirty="0" smtClean="0"/>
              <a:t> </a:t>
            </a:r>
            <a:r>
              <a:rPr lang="en-US" dirty="0" err="1" smtClean="0"/>
              <a:t>moet</a:t>
            </a:r>
            <a:r>
              <a:rPr lang="en-US" dirty="0" smtClean="0"/>
              <a:t> </a:t>
            </a:r>
            <a:r>
              <a:rPr lang="en-US" dirty="0" err="1" smtClean="0"/>
              <a:t>immers</a:t>
            </a:r>
            <a:r>
              <a:rPr lang="en-US" dirty="0" smtClean="0"/>
              <a:t> </a:t>
            </a:r>
            <a:r>
              <a:rPr lang="en-US" dirty="0" err="1" smtClean="0"/>
              <a:t>snel</a:t>
            </a:r>
            <a:r>
              <a:rPr lang="en-US" dirty="0" smtClean="0"/>
              <a:t> door de </a:t>
            </a:r>
            <a:r>
              <a:rPr lang="en-US" dirty="0" err="1" smtClean="0"/>
              <a:t>lezer</a:t>
            </a:r>
            <a:r>
              <a:rPr lang="en-US" dirty="0" smtClean="0"/>
              <a:t> </a:t>
            </a:r>
            <a:r>
              <a:rPr lang="en-US" dirty="0" err="1" smtClean="0"/>
              <a:t>gelezen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begrepen</a:t>
            </a:r>
            <a:r>
              <a:rPr lang="en-US" dirty="0" smtClean="0"/>
              <a:t> </a:t>
            </a:r>
            <a:r>
              <a:rPr lang="en-US" dirty="0" err="1" smtClean="0"/>
              <a:t>worden</a:t>
            </a:r>
            <a:r>
              <a:rPr lang="en-US" dirty="0" smtClean="0"/>
              <a:t>, </a:t>
            </a:r>
            <a:r>
              <a:rPr lang="en-US" dirty="0" err="1" smtClean="0"/>
              <a:t>anders</a:t>
            </a:r>
            <a:r>
              <a:rPr lang="en-US" dirty="0" smtClean="0"/>
              <a:t> </a:t>
            </a:r>
            <a:r>
              <a:rPr lang="en-US" dirty="0" err="1" smtClean="0"/>
              <a:t>stopt</a:t>
            </a:r>
            <a:r>
              <a:rPr lang="en-US" dirty="0" smtClean="0"/>
              <a:t> de </a:t>
            </a:r>
            <a:r>
              <a:rPr lang="en-US" dirty="0" err="1" smtClean="0"/>
              <a:t>lezer</a:t>
            </a:r>
            <a:r>
              <a:rPr lang="en-US" dirty="0" smtClean="0"/>
              <a:t> met </a:t>
            </a:r>
            <a:r>
              <a:rPr lang="en-US" dirty="0" err="1" smtClean="0"/>
              <a:t>lezen</a:t>
            </a:r>
            <a:r>
              <a:rPr lang="en-US" dirty="0" smtClean="0"/>
              <a:t> of </a:t>
            </a:r>
            <a:r>
              <a:rPr lang="en-US" dirty="0" err="1" smtClean="0"/>
              <a:t>begrijpt</a:t>
            </a:r>
            <a:r>
              <a:rPr lang="en-US" dirty="0" smtClean="0"/>
              <a:t> </a:t>
            </a:r>
            <a:r>
              <a:rPr lang="en-US" dirty="0" err="1" smtClean="0"/>
              <a:t>hij</a:t>
            </a:r>
            <a:r>
              <a:rPr lang="en-US" dirty="0" smtClean="0"/>
              <a:t>/</a:t>
            </a:r>
            <a:r>
              <a:rPr lang="en-US" dirty="0" err="1" smtClean="0"/>
              <a:t>zij</a:t>
            </a:r>
            <a:r>
              <a:rPr lang="en-US" dirty="0" smtClean="0"/>
              <a:t> de </a:t>
            </a:r>
            <a:r>
              <a:rPr lang="en-US" dirty="0" err="1" smtClean="0"/>
              <a:t>boodschap</a:t>
            </a:r>
            <a:r>
              <a:rPr lang="en-US" dirty="0" smtClean="0"/>
              <a:t> </a:t>
            </a:r>
            <a:r>
              <a:rPr lang="en-US" dirty="0" err="1" smtClean="0"/>
              <a:t>verkeerd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Daarom</a:t>
            </a:r>
            <a:r>
              <a:rPr lang="en-US" dirty="0" smtClean="0"/>
              <a:t> </a:t>
            </a:r>
            <a:r>
              <a:rPr lang="en-US" dirty="0" err="1" smtClean="0"/>
              <a:t>hebben</a:t>
            </a:r>
            <a:r>
              <a:rPr lang="en-US" dirty="0" smtClean="0"/>
              <a:t> </a:t>
            </a:r>
            <a:r>
              <a:rPr lang="en-US" dirty="0" err="1" smtClean="0"/>
              <a:t>teksten</a:t>
            </a:r>
            <a:r>
              <a:rPr lang="en-US" dirty="0" smtClean="0"/>
              <a:t> </a:t>
            </a:r>
            <a:r>
              <a:rPr lang="en-US" dirty="0" err="1" smtClean="0"/>
              <a:t>meestal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duidelijk</a:t>
            </a:r>
            <a:r>
              <a:rPr lang="en-US" dirty="0" smtClean="0"/>
              <a:t> </a:t>
            </a:r>
            <a:r>
              <a:rPr lang="en-US" dirty="0" err="1" smtClean="0"/>
              <a:t>herkenbare</a:t>
            </a:r>
            <a:r>
              <a:rPr lang="en-US" dirty="0" smtClean="0"/>
              <a:t> </a:t>
            </a:r>
            <a:r>
              <a:rPr lang="en-US" dirty="0" err="1" smtClean="0"/>
              <a:t>structuur</a:t>
            </a:r>
            <a:r>
              <a:rPr lang="en-US" dirty="0" smtClean="0"/>
              <a:t>. </a:t>
            </a:r>
            <a:r>
              <a:rPr lang="en-US" b="1" dirty="0" smtClean="0"/>
              <a:t>Door de </a:t>
            </a:r>
            <a:r>
              <a:rPr lang="en-US" b="1" dirty="0" err="1" smtClean="0"/>
              <a:t>structuur</a:t>
            </a:r>
            <a:r>
              <a:rPr lang="en-US" b="1" dirty="0" smtClean="0"/>
              <a:t> </a:t>
            </a:r>
            <a:r>
              <a:rPr lang="en-US" b="1" dirty="0" err="1" smtClean="0"/>
              <a:t>goed</a:t>
            </a:r>
            <a:r>
              <a:rPr lang="en-US" b="1" dirty="0" smtClean="0"/>
              <a:t> </a:t>
            </a:r>
            <a:r>
              <a:rPr lang="en-US" b="1" dirty="0" err="1" smtClean="0"/>
              <a:t>te</a:t>
            </a:r>
            <a:r>
              <a:rPr lang="en-US" b="1" dirty="0" smtClean="0"/>
              <a:t> </a:t>
            </a:r>
            <a:r>
              <a:rPr lang="en-US" b="1" dirty="0" err="1" smtClean="0"/>
              <a:t>kennen</a:t>
            </a:r>
            <a:r>
              <a:rPr lang="en-US" b="1" dirty="0" smtClean="0"/>
              <a:t>, </a:t>
            </a:r>
            <a:r>
              <a:rPr lang="en-US" b="1" dirty="0" err="1" smtClean="0"/>
              <a:t>weet</a:t>
            </a:r>
            <a:r>
              <a:rPr lang="en-US" b="1" dirty="0" smtClean="0"/>
              <a:t> je </a:t>
            </a:r>
            <a:r>
              <a:rPr lang="en-US" b="1" dirty="0" err="1" smtClean="0"/>
              <a:t>meestal</a:t>
            </a:r>
            <a:r>
              <a:rPr lang="en-US" b="1" dirty="0" smtClean="0"/>
              <a:t> </a:t>
            </a:r>
            <a:r>
              <a:rPr lang="en-US" b="1" dirty="0" err="1" smtClean="0"/>
              <a:t>snel</a:t>
            </a:r>
            <a:r>
              <a:rPr lang="en-US" b="1" dirty="0" smtClean="0"/>
              <a:t>  of de </a:t>
            </a:r>
            <a:r>
              <a:rPr lang="en-US" b="1" dirty="0" err="1" smtClean="0"/>
              <a:t>tekst</a:t>
            </a:r>
            <a:r>
              <a:rPr lang="en-US" b="1" dirty="0" smtClean="0"/>
              <a:t> </a:t>
            </a:r>
            <a:r>
              <a:rPr lang="en-US" b="1" dirty="0" err="1" smtClean="0"/>
              <a:t>een</a:t>
            </a:r>
            <a:r>
              <a:rPr lang="en-US" b="1" dirty="0" smtClean="0"/>
              <a:t> </a:t>
            </a:r>
            <a:r>
              <a:rPr lang="en-US" b="1" dirty="0" err="1" smtClean="0"/>
              <a:t>betoog</a:t>
            </a:r>
            <a:r>
              <a:rPr lang="en-US" b="1" dirty="0" smtClean="0"/>
              <a:t>, </a:t>
            </a:r>
            <a:r>
              <a:rPr lang="en-US" b="1" dirty="0" err="1" smtClean="0"/>
              <a:t>een</a:t>
            </a:r>
            <a:r>
              <a:rPr lang="en-US" b="1" dirty="0" smtClean="0"/>
              <a:t> </a:t>
            </a:r>
            <a:r>
              <a:rPr lang="en-US" b="1" dirty="0" err="1" smtClean="0"/>
              <a:t>beschouwing</a:t>
            </a:r>
            <a:r>
              <a:rPr lang="en-US" b="1" dirty="0" smtClean="0"/>
              <a:t> of </a:t>
            </a:r>
            <a:r>
              <a:rPr lang="en-US" b="1" dirty="0" err="1" smtClean="0"/>
              <a:t>een</a:t>
            </a:r>
            <a:r>
              <a:rPr lang="en-US" b="1" dirty="0" smtClean="0"/>
              <a:t> </a:t>
            </a:r>
            <a:r>
              <a:rPr lang="en-US" b="1" dirty="0" err="1" smtClean="0"/>
              <a:t>uiteenzetting</a:t>
            </a:r>
            <a:r>
              <a:rPr lang="en-US" b="1" dirty="0" smtClean="0"/>
              <a:t> </a:t>
            </a:r>
            <a:r>
              <a:rPr lang="en-US" b="1" dirty="0" err="1" smtClean="0"/>
              <a:t>betreft</a:t>
            </a:r>
            <a:r>
              <a:rPr lang="en-US" b="1" dirty="0" smtClean="0"/>
              <a:t>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93766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BETOOG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Voorbeeld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VOORKOM ONGELUKKEN, POLITIE TREED OP!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rgbClr val="00B050"/>
                </a:solidFill>
              </a:rPr>
              <a:t>Inleiding</a:t>
            </a:r>
            <a:r>
              <a:rPr lang="en-US" dirty="0" smtClean="0">
                <a:solidFill>
                  <a:srgbClr val="00B050"/>
                </a:solidFill>
              </a:rPr>
              <a:t>: </a:t>
            </a:r>
            <a:r>
              <a:rPr lang="en-US" dirty="0" err="1" smtClean="0">
                <a:solidFill>
                  <a:srgbClr val="00B050"/>
                </a:solidFill>
              </a:rPr>
              <a:t>stelling</a:t>
            </a:r>
            <a:endParaRPr lang="en-US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 smtClean="0"/>
              <a:t>De </a:t>
            </a:r>
            <a:r>
              <a:rPr lang="en-US" dirty="0" err="1" smtClean="0"/>
              <a:t>politie</a:t>
            </a:r>
            <a:r>
              <a:rPr lang="en-US" dirty="0" smtClean="0"/>
              <a:t> </a:t>
            </a:r>
            <a:r>
              <a:rPr lang="en-US" dirty="0" err="1" smtClean="0"/>
              <a:t>moet</a:t>
            </a:r>
            <a:r>
              <a:rPr lang="en-US" dirty="0" smtClean="0"/>
              <a:t> harder </a:t>
            </a:r>
            <a:r>
              <a:rPr lang="en-US" dirty="0" err="1" smtClean="0"/>
              <a:t>optreden</a:t>
            </a:r>
            <a:r>
              <a:rPr lang="en-US" dirty="0" smtClean="0"/>
              <a:t> </a:t>
            </a:r>
            <a:r>
              <a:rPr lang="en-US" dirty="0" err="1" smtClean="0"/>
              <a:t>tegen</a:t>
            </a:r>
            <a:r>
              <a:rPr lang="en-US" dirty="0" smtClean="0"/>
              <a:t> </a:t>
            </a:r>
            <a:r>
              <a:rPr lang="en-US" dirty="0" err="1" smtClean="0"/>
              <a:t>hardrijders</a:t>
            </a:r>
            <a:r>
              <a:rPr lang="en-US" dirty="0" smtClean="0"/>
              <a:t>. </a:t>
            </a:r>
            <a:r>
              <a:rPr lang="en-US" dirty="0" err="1" smtClean="0"/>
              <a:t>Blablabla</a:t>
            </a:r>
            <a:r>
              <a:rPr lang="en-US" dirty="0" smtClean="0"/>
              <a:t>…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</a:rPr>
              <a:t>Kern: </a:t>
            </a:r>
            <a:r>
              <a:rPr lang="en-US" dirty="0" err="1" smtClean="0">
                <a:solidFill>
                  <a:srgbClr val="00B050"/>
                </a:solidFill>
              </a:rPr>
              <a:t>argumenten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endParaRPr lang="en-US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gebeuren</a:t>
            </a:r>
            <a:r>
              <a:rPr lang="en-US" dirty="0" smtClean="0"/>
              <a:t> </a:t>
            </a:r>
            <a:r>
              <a:rPr lang="en-US" dirty="0" err="1" smtClean="0"/>
              <a:t>teveel</a:t>
            </a:r>
            <a:r>
              <a:rPr lang="en-US" dirty="0" smtClean="0"/>
              <a:t> </a:t>
            </a:r>
            <a:r>
              <a:rPr lang="en-US" dirty="0" err="1" smtClean="0"/>
              <a:t>ongelukken</a:t>
            </a:r>
            <a:r>
              <a:rPr lang="en-US" dirty="0" smtClean="0"/>
              <a:t> …. </a:t>
            </a:r>
            <a:r>
              <a:rPr lang="en-US" dirty="0" err="1" smtClean="0"/>
              <a:t>Blablablabla</a:t>
            </a:r>
            <a:r>
              <a:rPr lang="en-US" dirty="0" smtClean="0"/>
              <a:t>…</a:t>
            </a:r>
          </a:p>
          <a:p>
            <a:pPr marL="0" indent="0"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Als</a:t>
            </a:r>
            <a:r>
              <a:rPr lang="en-US" dirty="0" smtClean="0"/>
              <a:t> de </a:t>
            </a:r>
            <a:r>
              <a:rPr lang="en-US" dirty="0" err="1" smtClean="0"/>
              <a:t>politie</a:t>
            </a:r>
            <a:r>
              <a:rPr lang="en-US" dirty="0" smtClean="0"/>
              <a:t> </a:t>
            </a:r>
            <a:r>
              <a:rPr lang="en-US" dirty="0" err="1" smtClean="0"/>
              <a:t>niets</a:t>
            </a:r>
            <a:r>
              <a:rPr lang="en-US" dirty="0" smtClean="0"/>
              <a:t> </a:t>
            </a:r>
            <a:r>
              <a:rPr lang="en-US" dirty="0" err="1" smtClean="0"/>
              <a:t>doet</a:t>
            </a:r>
            <a:r>
              <a:rPr lang="en-US" dirty="0" smtClean="0"/>
              <a:t>, </a:t>
            </a:r>
            <a:r>
              <a:rPr lang="en-US" dirty="0" err="1" smtClean="0"/>
              <a:t>wordt</a:t>
            </a:r>
            <a:r>
              <a:rPr lang="en-US" dirty="0" smtClean="0"/>
              <a:t> het steeds </a:t>
            </a:r>
            <a:r>
              <a:rPr lang="en-US" dirty="0" err="1" smtClean="0"/>
              <a:t>erger</a:t>
            </a:r>
            <a:r>
              <a:rPr lang="en-US" dirty="0" smtClean="0"/>
              <a:t>. .. </a:t>
            </a:r>
            <a:r>
              <a:rPr lang="en-US" dirty="0" err="1" smtClean="0"/>
              <a:t>Blablabla</a:t>
            </a:r>
            <a:r>
              <a:rPr lang="en-US" dirty="0" smtClean="0"/>
              <a:t>…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err="1" smtClean="0"/>
              <a:t>Mensen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 </a:t>
            </a:r>
            <a:r>
              <a:rPr lang="en-US" dirty="0" err="1" smtClean="0"/>
              <a:t>wel</a:t>
            </a:r>
            <a:r>
              <a:rPr lang="en-US" dirty="0" smtClean="0"/>
              <a:t> </a:t>
            </a:r>
            <a:r>
              <a:rPr lang="en-US" dirty="0" err="1" smtClean="0"/>
              <a:t>zelfverantwoordelijk</a:t>
            </a:r>
            <a:r>
              <a:rPr lang="en-US" dirty="0" smtClean="0"/>
              <a:t> maar </a:t>
            </a:r>
            <a:r>
              <a:rPr lang="en-US" dirty="0" err="1" smtClean="0"/>
              <a:t>ze</a:t>
            </a:r>
            <a:r>
              <a:rPr lang="en-US" dirty="0" smtClean="0"/>
              <a:t> </a:t>
            </a:r>
            <a:r>
              <a:rPr lang="en-US" dirty="0" err="1" smtClean="0"/>
              <a:t>brengen</a:t>
            </a:r>
            <a:r>
              <a:rPr lang="en-US" dirty="0" smtClean="0"/>
              <a:t> </a:t>
            </a:r>
            <a:r>
              <a:rPr lang="en-US" dirty="0" err="1" smtClean="0"/>
              <a:t>ook</a:t>
            </a:r>
            <a:r>
              <a:rPr lang="en-US" dirty="0" smtClean="0"/>
              <a:t> </a:t>
            </a:r>
            <a:r>
              <a:rPr lang="en-US" dirty="0" err="1" smtClean="0"/>
              <a:t>anderen</a:t>
            </a:r>
            <a:r>
              <a:rPr lang="en-US" dirty="0" smtClean="0"/>
              <a:t> in </a:t>
            </a:r>
            <a:r>
              <a:rPr lang="en-US" dirty="0" err="1" smtClean="0"/>
              <a:t>gevaar</a:t>
            </a:r>
            <a:r>
              <a:rPr lang="en-US" dirty="0" smtClean="0"/>
              <a:t>. De </a:t>
            </a:r>
            <a:r>
              <a:rPr lang="en-US" dirty="0" err="1" smtClean="0"/>
              <a:t>politie</a:t>
            </a:r>
            <a:r>
              <a:rPr lang="en-US" dirty="0" smtClean="0"/>
              <a:t> </a:t>
            </a:r>
            <a:r>
              <a:rPr lang="en-US" dirty="0" err="1" smtClean="0"/>
              <a:t>heeft</a:t>
            </a:r>
            <a:r>
              <a:rPr lang="en-US" dirty="0" smtClean="0"/>
              <a:t> </a:t>
            </a:r>
            <a:r>
              <a:rPr lang="en-US" dirty="0" err="1" smtClean="0"/>
              <a:t>ook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beschermende</a:t>
            </a:r>
            <a:r>
              <a:rPr lang="en-US" dirty="0" smtClean="0"/>
              <a:t> </a:t>
            </a:r>
            <a:r>
              <a:rPr lang="en-US" dirty="0" err="1" smtClean="0"/>
              <a:t>taak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</a:rPr>
              <a:t>Slot: </a:t>
            </a:r>
            <a:r>
              <a:rPr lang="en-US" dirty="0" err="1" smtClean="0">
                <a:solidFill>
                  <a:srgbClr val="00B050"/>
                </a:solidFill>
              </a:rPr>
              <a:t>herhaling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stelling</a:t>
            </a:r>
            <a:endParaRPr lang="en-US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 smtClean="0"/>
              <a:t>De </a:t>
            </a:r>
            <a:r>
              <a:rPr lang="en-US" dirty="0" err="1" smtClean="0"/>
              <a:t>politie</a:t>
            </a:r>
            <a:r>
              <a:rPr lang="en-US" dirty="0" smtClean="0"/>
              <a:t> </a:t>
            </a:r>
            <a:r>
              <a:rPr lang="en-US" dirty="0" err="1" smtClean="0"/>
              <a:t>moet</a:t>
            </a:r>
            <a:r>
              <a:rPr lang="en-US" dirty="0" smtClean="0"/>
              <a:t> harder </a:t>
            </a:r>
            <a:r>
              <a:rPr lang="en-US" dirty="0" err="1" smtClean="0"/>
              <a:t>optreden</a:t>
            </a:r>
            <a:r>
              <a:rPr lang="en-US" dirty="0" smtClean="0"/>
              <a:t> want </a:t>
            </a:r>
            <a:r>
              <a:rPr lang="en-US" dirty="0" err="1" smtClean="0"/>
              <a:t>anders</a:t>
            </a:r>
            <a:r>
              <a:rPr lang="en-US" dirty="0" smtClean="0"/>
              <a:t> </a:t>
            </a:r>
            <a:r>
              <a:rPr lang="en-US" dirty="0" err="1" smtClean="0"/>
              <a:t>gebeuren</a:t>
            </a:r>
            <a:r>
              <a:rPr lang="en-US" dirty="0" smtClean="0"/>
              <a:t> </a:t>
            </a:r>
            <a:r>
              <a:rPr lang="en-US" dirty="0" err="1" smtClean="0"/>
              <a:t>er</a:t>
            </a:r>
            <a:r>
              <a:rPr lang="en-US" dirty="0" smtClean="0"/>
              <a:t> steeds </a:t>
            </a:r>
            <a:r>
              <a:rPr lang="en-US" dirty="0" err="1" smtClean="0"/>
              <a:t>meer</a:t>
            </a:r>
            <a:r>
              <a:rPr lang="en-US" dirty="0" smtClean="0"/>
              <a:t> </a:t>
            </a:r>
            <a:r>
              <a:rPr lang="en-US" dirty="0" err="1" smtClean="0"/>
              <a:t>ongelukken</a:t>
            </a:r>
            <a:r>
              <a:rPr lang="en-US" dirty="0" smtClean="0"/>
              <a:t>. </a:t>
            </a:r>
            <a:r>
              <a:rPr lang="en-US" dirty="0" err="1" smtClean="0"/>
              <a:t>Missschien</a:t>
            </a:r>
            <a:r>
              <a:rPr lang="en-US" dirty="0" smtClean="0"/>
              <a:t> bent u de </a:t>
            </a:r>
            <a:r>
              <a:rPr lang="en-US" dirty="0" err="1" smtClean="0"/>
              <a:t>volgende</a:t>
            </a:r>
            <a:r>
              <a:rPr lang="en-US" dirty="0" smtClean="0"/>
              <a:t>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3037944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schrijversdoel</a:t>
            </a:r>
            <a:r>
              <a:rPr lang="en-US" dirty="0" smtClean="0"/>
              <a:t>: </a:t>
            </a:r>
            <a:r>
              <a:rPr lang="en-US" b="1" dirty="0" err="1" smtClean="0"/>
              <a:t>overtuigen</a:t>
            </a:r>
            <a:endParaRPr lang="en-US" b="1" dirty="0" smtClean="0"/>
          </a:p>
          <a:p>
            <a:r>
              <a:rPr lang="en-US" dirty="0" smtClean="0"/>
              <a:t>De </a:t>
            </a:r>
            <a:r>
              <a:rPr lang="en-US" dirty="0" err="1" smtClean="0"/>
              <a:t>lezer</a:t>
            </a:r>
            <a:r>
              <a:rPr lang="en-US" dirty="0" smtClean="0"/>
              <a:t> </a:t>
            </a:r>
            <a:r>
              <a:rPr lang="en-US" dirty="0" err="1" smtClean="0"/>
              <a:t>ervan</a:t>
            </a:r>
            <a:r>
              <a:rPr lang="en-US" dirty="0" smtClean="0"/>
              <a:t> </a:t>
            </a:r>
            <a:r>
              <a:rPr lang="en-US" b="1" i="1" dirty="0" err="1" smtClean="0"/>
              <a:t>overtuigen</a:t>
            </a:r>
            <a:r>
              <a:rPr lang="en-US" dirty="0" smtClean="0"/>
              <a:t> </a:t>
            </a:r>
            <a:r>
              <a:rPr lang="en-US" dirty="0" err="1" smtClean="0"/>
              <a:t>dat</a:t>
            </a:r>
            <a:r>
              <a:rPr lang="en-US" dirty="0" smtClean="0"/>
              <a:t> de </a:t>
            </a:r>
            <a:r>
              <a:rPr lang="en-US" dirty="0" err="1" smtClean="0"/>
              <a:t>mening</a:t>
            </a:r>
            <a:r>
              <a:rPr lang="en-US" dirty="0" smtClean="0"/>
              <a:t> van de </a:t>
            </a:r>
            <a:r>
              <a:rPr lang="en-US" dirty="0" err="1" smtClean="0"/>
              <a:t>schrijver</a:t>
            </a:r>
            <a:r>
              <a:rPr lang="en-US" dirty="0" smtClean="0"/>
              <a:t> de </a:t>
            </a:r>
            <a:r>
              <a:rPr lang="en-US" dirty="0" err="1" smtClean="0"/>
              <a:t>beste</a:t>
            </a:r>
            <a:r>
              <a:rPr lang="en-US" dirty="0" smtClean="0"/>
              <a:t> </a:t>
            </a:r>
            <a:r>
              <a:rPr lang="en-US" dirty="0" err="1" smtClean="0"/>
              <a:t>mening</a:t>
            </a:r>
            <a:r>
              <a:rPr lang="en-US" dirty="0" smtClean="0"/>
              <a:t> is.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Lezersdoel</a:t>
            </a:r>
            <a:r>
              <a:rPr lang="en-US" dirty="0" smtClean="0"/>
              <a:t>:</a:t>
            </a:r>
          </a:p>
          <a:p>
            <a:r>
              <a:rPr lang="en-US" b="1" dirty="0" err="1" smtClean="0"/>
              <a:t>Mening</a:t>
            </a:r>
            <a:r>
              <a:rPr lang="en-US" b="1" dirty="0" smtClean="0"/>
              <a:t> </a:t>
            </a:r>
            <a:r>
              <a:rPr lang="en-US" b="1" dirty="0" err="1" smtClean="0"/>
              <a:t>vormen</a:t>
            </a:r>
            <a:r>
              <a:rPr lang="en-US" dirty="0" smtClean="0"/>
              <a:t>. Na het </a:t>
            </a:r>
            <a:r>
              <a:rPr lang="en-US" dirty="0" err="1" smtClean="0"/>
              <a:t>lezen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betoog</a:t>
            </a:r>
            <a:r>
              <a:rPr lang="en-US" dirty="0" smtClean="0"/>
              <a:t> is de </a:t>
            </a:r>
            <a:r>
              <a:rPr lang="en-US" dirty="0" err="1" smtClean="0"/>
              <a:t>lezer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of </a:t>
            </a:r>
            <a:r>
              <a:rPr lang="en-US" dirty="0" err="1" smtClean="0"/>
              <a:t>tegen</a:t>
            </a:r>
            <a:r>
              <a:rPr lang="en-US" dirty="0" smtClean="0"/>
              <a:t> de </a:t>
            </a:r>
            <a:r>
              <a:rPr lang="en-US" dirty="0" err="1" smtClean="0"/>
              <a:t>stelling</a:t>
            </a:r>
            <a:r>
              <a:rPr lang="en-US" dirty="0" smtClean="0"/>
              <a:t> (</a:t>
            </a:r>
            <a:r>
              <a:rPr lang="en-US" dirty="0" err="1" smtClean="0"/>
              <a:t>opinie</a:t>
            </a:r>
            <a:r>
              <a:rPr lang="en-US" dirty="0" smtClean="0"/>
              <a:t>) van de </a:t>
            </a:r>
            <a:r>
              <a:rPr lang="en-US" dirty="0" err="1" smtClean="0"/>
              <a:t>schrijver</a:t>
            </a:r>
            <a:r>
              <a:rPr lang="en-US" dirty="0" smtClean="0"/>
              <a:t>. De </a:t>
            </a:r>
            <a:r>
              <a:rPr lang="en-US" b="1" i="1" dirty="0" err="1" smtClean="0"/>
              <a:t>argumentatie</a:t>
            </a:r>
            <a:r>
              <a:rPr lang="en-US" dirty="0" smtClean="0"/>
              <a:t> van de </a:t>
            </a:r>
            <a:r>
              <a:rPr lang="en-US" dirty="0" err="1" smtClean="0"/>
              <a:t>schrijver</a:t>
            </a:r>
            <a:r>
              <a:rPr lang="en-US" dirty="0" smtClean="0"/>
              <a:t> </a:t>
            </a:r>
            <a:r>
              <a:rPr lang="en-US" dirty="0" err="1" smtClean="0"/>
              <a:t>heeft</a:t>
            </a:r>
            <a:r>
              <a:rPr lang="en-US" dirty="0" smtClean="0"/>
              <a:t> de </a:t>
            </a:r>
            <a:r>
              <a:rPr lang="en-US" dirty="0" err="1" smtClean="0"/>
              <a:t>lezer</a:t>
            </a:r>
            <a:r>
              <a:rPr lang="en-US" dirty="0" smtClean="0"/>
              <a:t> </a:t>
            </a:r>
            <a:r>
              <a:rPr lang="en-US" dirty="0" err="1" smtClean="0"/>
              <a:t>overtuigd</a:t>
            </a:r>
            <a:r>
              <a:rPr lang="en-US" dirty="0" smtClean="0"/>
              <a:t> of </a:t>
            </a:r>
            <a:r>
              <a:rPr lang="en-US" dirty="0" err="1" smtClean="0"/>
              <a:t>niet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012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Beschouwing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Voorbeeld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HOE STOPPEN WE HET HARDRIJDEN?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rgbClr val="00B050"/>
                </a:solidFill>
              </a:rPr>
              <a:t>Inleiding</a:t>
            </a:r>
            <a:r>
              <a:rPr lang="en-US" dirty="0" smtClean="0">
                <a:solidFill>
                  <a:srgbClr val="00B050"/>
                </a:solidFill>
              </a:rPr>
              <a:t>: </a:t>
            </a:r>
            <a:r>
              <a:rPr lang="en-US" dirty="0" err="1" smtClean="0">
                <a:solidFill>
                  <a:srgbClr val="00B050"/>
                </a:solidFill>
              </a:rPr>
              <a:t>verschijnsel</a:t>
            </a:r>
            <a:endParaRPr lang="en-US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 smtClean="0"/>
              <a:t>De </a:t>
            </a:r>
            <a:r>
              <a:rPr lang="en-US" dirty="0" err="1" smtClean="0"/>
              <a:t>laatste</a:t>
            </a:r>
            <a:r>
              <a:rPr lang="en-US" dirty="0" smtClean="0"/>
              <a:t> </a:t>
            </a:r>
            <a:r>
              <a:rPr lang="en-US" dirty="0" err="1" smtClean="0"/>
              <a:t>tijd</a:t>
            </a:r>
            <a:r>
              <a:rPr lang="en-US" dirty="0" smtClean="0"/>
              <a:t> </a:t>
            </a:r>
            <a:r>
              <a:rPr lang="en-US" dirty="0" err="1" smtClean="0"/>
              <a:t>wordt</a:t>
            </a:r>
            <a:r>
              <a:rPr lang="en-US" dirty="0" smtClean="0"/>
              <a:t> </a:t>
            </a:r>
            <a:r>
              <a:rPr lang="en-US" dirty="0" err="1" smtClean="0"/>
              <a:t>er</a:t>
            </a:r>
            <a:r>
              <a:rPr lang="en-US" dirty="0" smtClean="0"/>
              <a:t> steeds harder </a:t>
            </a:r>
            <a:r>
              <a:rPr lang="en-US" dirty="0" err="1" smtClean="0"/>
              <a:t>geracet</a:t>
            </a:r>
            <a:r>
              <a:rPr lang="en-US" dirty="0" smtClean="0"/>
              <a:t> op Aruba, </a:t>
            </a:r>
            <a:r>
              <a:rPr lang="en-US" dirty="0" err="1" smtClean="0"/>
              <a:t>dat</a:t>
            </a:r>
            <a:r>
              <a:rPr lang="en-US" dirty="0" smtClean="0"/>
              <a:t> is </a:t>
            </a:r>
            <a:r>
              <a:rPr lang="en-US" dirty="0" err="1" smtClean="0"/>
              <a:t>gevaarlijk</a:t>
            </a:r>
            <a:r>
              <a:rPr lang="en-US" dirty="0" smtClean="0"/>
              <a:t>. Wat </a:t>
            </a:r>
            <a:r>
              <a:rPr lang="en-US" dirty="0" err="1" smtClean="0"/>
              <a:t>kunnen</a:t>
            </a:r>
            <a:r>
              <a:rPr lang="en-US" dirty="0" smtClean="0"/>
              <a:t> we </a:t>
            </a:r>
            <a:r>
              <a:rPr lang="en-US" dirty="0" err="1" smtClean="0"/>
              <a:t>eraan</a:t>
            </a:r>
            <a:r>
              <a:rPr lang="en-US" dirty="0" smtClean="0"/>
              <a:t> </a:t>
            </a:r>
            <a:r>
              <a:rPr lang="en-US" dirty="0" err="1" smtClean="0"/>
              <a:t>doen</a:t>
            </a:r>
            <a:r>
              <a:rPr lang="en-US" dirty="0" smtClean="0"/>
              <a:t>? </a:t>
            </a:r>
            <a:r>
              <a:rPr lang="en-US" dirty="0" err="1" smtClean="0"/>
              <a:t>Blablabla</a:t>
            </a:r>
            <a:r>
              <a:rPr lang="en-US" dirty="0" smtClean="0"/>
              <a:t>…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</a:rPr>
              <a:t>Kern: </a:t>
            </a:r>
            <a:r>
              <a:rPr lang="en-US" dirty="0" err="1" smtClean="0">
                <a:solidFill>
                  <a:srgbClr val="00B050"/>
                </a:solidFill>
              </a:rPr>
              <a:t>argumenten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vanuit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verschillende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invalshoeken</a:t>
            </a:r>
            <a:endParaRPr lang="en-US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Volgens</a:t>
            </a:r>
            <a:r>
              <a:rPr lang="en-US" dirty="0" smtClean="0"/>
              <a:t> de </a:t>
            </a:r>
            <a:r>
              <a:rPr lang="en-US" dirty="0" err="1" smtClean="0"/>
              <a:t>verkeerspolitie</a:t>
            </a:r>
            <a:r>
              <a:rPr lang="en-US" dirty="0" smtClean="0"/>
              <a:t>  </a:t>
            </a:r>
            <a:r>
              <a:rPr lang="en-US" dirty="0" err="1" smtClean="0"/>
              <a:t>moeten</a:t>
            </a:r>
            <a:r>
              <a:rPr lang="en-US" dirty="0" smtClean="0"/>
              <a:t> we …. </a:t>
            </a:r>
            <a:r>
              <a:rPr lang="en-US" dirty="0" err="1" smtClean="0"/>
              <a:t>Blablablabla</a:t>
            </a:r>
            <a:r>
              <a:rPr lang="en-US" dirty="0" smtClean="0"/>
              <a:t>…</a:t>
            </a:r>
          </a:p>
          <a:p>
            <a:pPr marL="0" indent="0"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Als</a:t>
            </a:r>
            <a:r>
              <a:rPr lang="en-US" dirty="0" smtClean="0"/>
              <a:t> we </a:t>
            </a:r>
            <a:r>
              <a:rPr lang="en-US" dirty="0" err="1" smtClean="0"/>
              <a:t>kijken</a:t>
            </a:r>
            <a:r>
              <a:rPr lang="en-US" dirty="0" smtClean="0"/>
              <a:t> </a:t>
            </a:r>
            <a:r>
              <a:rPr lang="en-US" dirty="0" err="1" smtClean="0"/>
              <a:t>naar</a:t>
            </a:r>
            <a:r>
              <a:rPr lang="en-US" dirty="0" smtClean="0"/>
              <a:t> Curacao,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zien</a:t>
            </a:r>
            <a:r>
              <a:rPr lang="en-US" dirty="0" smtClean="0"/>
              <a:t> we </a:t>
            </a:r>
            <a:r>
              <a:rPr lang="en-US" dirty="0" err="1" smtClean="0"/>
              <a:t>dat</a:t>
            </a:r>
            <a:r>
              <a:rPr lang="en-US" dirty="0" smtClean="0"/>
              <a:t> </a:t>
            </a:r>
            <a:r>
              <a:rPr lang="en-US" dirty="0" err="1" smtClean="0"/>
              <a:t>ze</a:t>
            </a:r>
            <a:r>
              <a:rPr lang="en-US" dirty="0" smtClean="0"/>
              <a:t> </a:t>
            </a:r>
            <a:r>
              <a:rPr lang="en-US" dirty="0" err="1" smtClean="0"/>
              <a:t>daar</a:t>
            </a:r>
            <a:r>
              <a:rPr lang="en-US" dirty="0" smtClean="0"/>
              <a:t> … </a:t>
            </a:r>
            <a:r>
              <a:rPr lang="en-US" dirty="0" err="1" smtClean="0"/>
              <a:t>Blablabla</a:t>
            </a:r>
            <a:r>
              <a:rPr lang="en-US" dirty="0" smtClean="0"/>
              <a:t>…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De minister van </a:t>
            </a:r>
            <a:r>
              <a:rPr lang="en-US" dirty="0" err="1" smtClean="0"/>
              <a:t>justitie</a:t>
            </a:r>
            <a:r>
              <a:rPr lang="en-US" dirty="0" smtClean="0"/>
              <a:t> </a:t>
            </a:r>
            <a:r>
              <a:rPr lang="en-US" dirty="0" err="1" smtClean="0"/>
              <a:t>zegt</a:t>
            </a:r>
            <a:r>
              <a:rPr lang="en-US" dirty="0" smtClean="0"/>
              <a:t> </a:t>
            </a:r>
            <a:r>
              <a:rPr lang="en-US" dirty="0" err="1" smtClean="0"/>
              <a:t>dat</a:t>
            </a:r>
            <a:r>
              <a:rPr lang="en-US" dirty="0" smtClean="0"/>
              <a:t> … </a:t>
            </a:r>
            <a:r>
              <a:rPr lang="en-US" dirty="0" err="1" smtClean="0"/>
              <a:t>blablala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</a:rPr>
              <a:t>Slot: </a:t>
            </a:r>
            <a:r>
              <a:rPr lang="en-US" dirty="0" err="1" smtClean="0">
                <a:solidFill>
                  <a:srgbClr val="00B050"/>
                </a:solidFill>
              </a:rPr>
              <a:t>samenvatting</a:t>
            </a:r>
            <a:endParaRPr lang="en-US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 </a:t>
            </a:r>
            <a:r>
              <a:rPr lang="en-US" dirty="0" err="1" smtClean="0"/>
              <a:t>dus</a:t>
            </a:r>
            <a:r>
              <a:rPr lang="en-US" dirty="0" smtClean="0"/>
              <a:t> </a:t>
            </a:r>
            <a:r>
              <a:rPr lang="en-US" dirty="0" err="1" smtClean="0"/>
              <a:t>verschillende</a:t>
            </a:r>
            <a:r>
              <a:rPr lang="en-US" dirty="0" smtClean="0"/>
              <a:t> </a:t>
            </a:r>
            <a:r>
              <a:rPr lang="en-US" dirty="0" err="1" smtClean="0"/>
              <a:t>oplossingen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dit</a:t>
            </a:r>
            <a:r>
              <a:rPr lang="en-US" dirty="0" smtClean="0"/>
              <a:t> </a:t>
            </a:r>
            <a:r>
              <a:rPr lang="en-US" dirty="0" err="1" smtClean="0"/>
              <a:t>probleem</a:t>
            </a:r>
            <a:r>
              <a:rPr lang="en-US" dirty="0" smtClean="0"/>
              <a:t> ….. </a:t>
            </a:r>
            <a:r>
              <a:rPr lang="en-US" dirty="0" err="1" smtClean="0"/>
              <a:t>blablabla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3037944"/>
          </a:xfrm>
        </p:spPr>
        <p:txBody>
          <a:bodyPr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schrijversdoel</a:t>
            </a:r>
            <a:r>
              <a:rPr lang="en-US" dirty="0" smtClean="0"/>
              <a:t>: </a:t>
            </a:r>
            <a:r>
              <a:rPr lang="en-US" b="1" dirty="0" err="1" smtClean="0"/>
              <a:t>opiniëren</a:t>
            </a:r>
            <a:endParaRPr lang="en-US" b="1" dirty="0" smtClean="0"/>
          </a:p>
          <a:p>
            <a:r>
              <a:rPr lang="en-US" dirty="0" smtClean="0"/>
              <a:t>De </a:t>
            </a:r>
            <a:r>
              <a:rPr lang="en-US" dirty="0" err="1" smtClean="0"/>
              <a:t>lezer</a:t>
            </a:r>
            <a:r>
              <a:rPr lang="en-US" dirty="0" smtClean="0"/>
              <a:t> </a:t>
            </a:r>
            <a:r>
              <a:rPr lang="en-US" dirty="0" err="1" smtClean="0"/>
              <a:t>kennis</a:t>
            </a:r>
            <a:r>
              <a:rPr lang="en-US" dirty="0" smtClean="0"/>
              <a:t> </a:t>
            </a:r>
            <a:r>
              <a:rPr lang="en-US" dirty="0" err="1" smtClean="0"/>
              <a:t>laten</a:t>
            </a:r>
            <a:r>
              <a:rPr lang="en-US" dirty="0" smtClean="0"/>
              <a:t> </a:t>
            </a:r>
            <a:r>
              <a:rPr lang="en-US" dirty="0" err="1" smtClean="0"/>
              <a:t>maken</a:t>
            </a:r>
            <a:r>
              <a:rPr lang="en-US" dirty="0" smtClean="0"/>
              <a:t> met </a:t>
            </a:r>
            <a:r>
              <a:rPr lang="en-US" dirty="0" err="1" smtClean="0"/>
              <a:t>verschillende</a:t>
            </a:r>
            <a:r>
              <a:rPr lang="en-US" dirty="0" smtClean="0"/>
              <a:t> </a:t>
            </a:r>
            <a:r>
              <a:rPr lang="en-US" dirty="0" err="1" smtClean="0"/>
              <a:t>meningen</a:t>
            </a:r>
            <a:r>
              <a:rPr lang="en-US" dirty="0" smtClean="0"/>
              <a:t> </a:t>
            </a:r>
            <a:r>
              <a:rPr lang="en-US" dirty="0" err="1" smtClean="0"/>
              <a:t>vanuit</a:t>
            </a:r>
            <a:r>
              <a:rPr lang="en-US" dirty="0" smtClean="0"/>
              <a:t> </a:t>
            </a:r>
            <a:r>
              <a:rPr lang="en-US" dirty="0" err="1" smtClean="0"/>
              <a:t>verschillende</a:t>
            </a:r>
            <a:r>
              <a:rPr lang="en-US" dirty="0" smtClean="0"/>
              <a:t> </a:t>
            </a:r>
            <a:r>
              <a:rPr lang="en-US" dirty="0" err="1" smtClean="0"/>
              <a:t>invalshoeken</a:t>
            </a:r>
            <a:r>
              <a:rPr lang="en-US" dirty="0" smtClean="0"/>
              <a:t> </a:t>
            </a:r>
            <a:r>
              <a:rPr lang="en-US" dirty="0" err="1" smtClean="0"/>
              <a:t>zodat</a:t>
            </a:r>
            <a:r>
              <a:rPr lang="en-US" dirty="0" smtClean="0"/>
              <a:t> de </a:t>
            </a:r>
            <a:r>
              <a:rPr lang="en-US" dirty="0" err="1" smtClean="0"/>
              <a:t>lezer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 </a:t>
            </a:r>
            <a:r>
              <a:rPr lang="en-US" dirty="0" err="1" smtClean="0"/>
              <a:t>eigen</a:t>
            </a:r>
            <a:r>
              <a:rPr lang="en-US" dirty="0" smtClean="0"/>
              <a:t> </a:t>
            </a:r>
            <a:r>
              <a:rPr lang="en-US" dirty="0" err="1" smtClean="0"/>
              <a:t>mening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vormen</a:t>
            </a:r>
            <a:r>
              <a:rPr lang="en-US" dirty="0" smtClean="0"/>
              <a:t>. 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Lezersdoel</a:t>
            </a:r>
            <a:r>
              <a:rPr lang="en-US" dirty="0" smtClean="0"/>
              <a:t>:</a:t>
            </a:r>
          </a:p>
          <a:p>
            <a:r>
              <a:rPr lang="en-US" b="1" dirty="0" err="1" smtClean="0"/>
              <a:t>Mening</a:t>
            </a:r>
            <a:r>
              <a:rPr lang="en-US" b="1" dirty="0" smtClean="0"/>
              <a:t> </a:t>
            </a:r>
            <a:r>
              <a:rPr lang="en-US" b="1" dirty="0" err="1" smtClean="0"/>
              <a:t>vormen</a:t>
            </a:r>
            <a:r>
              <a:rPr lang="en-US" dirty="0" smtClean="0"/>
              <a:t>. Na het </a:t>
            </a:r>
            <a:r>
              <a:rPr lang="en-US" dirty="0" err="1" smtClean="0"/>
              <a:t>lezen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beschouwing</a:t>
            </a:r>
            <a:r>
              <a:rPr lang="en-US" dirty="0" smtClean="0"/>
              <a:t>, </a:t>
            </a:r>
            <a:r>
              <a:rPr lang="en-US" dirty="0" err="1" smtClean="0"/>
              <a:t>kan</a:t>
            </a:r>
            <a:r>
              <a:rPr lang="en-US" dirty="0" smtClean="0"/>
              <a:t> de </a:t>
            </a:r>
            <a:r>
              <a:rPr lang="en-US" dirty="0" err="1" smtClean="0"/>
              <a:t>lezer</a:t>
            </a:r>
            <a:r>
              <a:rPr lang="en-US" dirty="0" smtClean="0"/>
              <a:t> </a:t>
            </a:r>
            <a:r>
              <a:rPr lang="en-US" dirty="0" err="1" smtClean="0"/>
              <a:t>als</a:t>
            </a:r>
            <a:r>
              <a:rPr lang="en-US" dirty="0" smtClean="0"/>
              <a:t> het </a:t>
            </a:r>
            <a:r>
              <a:rPr lang="en-US" dirty="0" err="1" smtClean="0"/>
              <a:t>goed</a:t>
            </a:r>
            <a:r>
              <a:rPr lang="en-US" dirty="0" smtClean="0"/>
              <a:t> is </a:t>
            </a:r>
            <a:r>
              <a:rPr lang="en-US" b="1" dirty="0" err="1" smtClean="0"/>
              <a:t>zijn</a:t>
            </a:r>
            <a:r>
              <a:rPr lang="en-US" b="1" dirty="0" smtClean="0"/>
              <a:t> </a:t>
            </a:r>
            <a:r>
              <a:rPr lang="en-US" b="1" dirty="0" err="1" smtClean="0"/>
              <a:t>eigen</a:t>
            </a:r>
            <a:r>
              <a:rPr lang="en-US" b="1" dirty="0" smtClean="0"/>
              <a:t> </a:t>
            </a:r>
            <a:r>
              <a:rPr lang="en-US" b="1" dirty="0" err="1" smtClean="0"/>
              <a:t>mening</a:t>
            </a:r>
            <a:r>
              <a:rPr lang="en-US" b="1" dirty="0" smtClean="0"/>
              <a:t> </a:t>
            </a:r>
            <a:r>
              <a:rPr lang="en-US" b="1" dirty="0" err="1" smtClean="0"/>
              <a:t>bepalen</a:t>
            </a:r>
            <a:r>
              <a:rPr lang="en-US" b="1" dirty="0" smtClean="0"/>
              <a:t>/</a:t>
            </a:r>
            <a:r>
              <a:rPr lang="en-US" b="1" dirty="0" err="1" smtClean="0"/>
              <a:t>vormen</a:t>
            </a:r>
            <a:r>
              <a:rPr lang="en-US" b="1" dirty="0" smtClean="0"/>
              <a:t> </a:t>
            </a:r>
            <a:r>
              <a:rPr lang="en-US" dirty="0" smtClean="0"/>
              <a:t>op basis van de </a:t>
            </a:r>
            <a:r>
              <a:rPr lang="en-US" dirty="0" err="1" smtClean="0"/>
              <a:t>verschillende</a:t>
            </a:r>
            <a:r>
              <a:rPr lang="en-US" dirty="0" smtClean="0"/>
              <a:t> </a:t>
            </a:r>
            <a:r>
              <a:rPr lang="en-US" dirty="0" err="1" smtClean="0"/>
              <a:t>argumenten</a:t>
            </a:r>
            <a:r>
              <a:rPr lang="en-US" dirty="0"/>
              <a:t> </a:t>
            </a:r>
            <a:r>
              <a:rPr lang="en-US" dirty="0" err="1" smtClean="0"/>
              <a:t>uit</a:t>
            </a:r>
            <a:r>
              <a:rPr lang="en-US" dirty="0" smtClean="0"/>
              <a:t> de </a:t>
            </a:r>
            <a:r>
              <a:rPr lang="en-US" dirty="0" err="1" smtClean="0"/>
              <a:t>tekst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1892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Uiteenzetting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Voorbeeld</a:t>
            </a:r>
            <a:endParaRPr lang="en-US" dirty="0" smtClean="0"/>
          </a:p>
          <a:p>
            <a:pPr marL="0" indent="0">
              <a:buNone/>
            </a:pPr>
            <a:r>
              <a:rPr lang="en-US" sz="2200" dirty="0" smtClean="0"/>
              <a:t>WAAROM RIJDEN MENSEN HARD?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rgbClr val="00B050"/>
                </a:solidFill>
              </a:rPr>
              <a:t>Inleiding</a:t>
            </a:r>
            <a:r>
              <a:rPr lang="en-US" dirty="0" smtClean="0">
                <a:solidFill>
                  <a:srgbClr val="00B050"/>
                </a:solidFill>
              </a:rPr>
              <a:t>: </a:t>
            </a:r>
            <a:r>
              <a:rPr lang="en-US" dirty="0" err="1" smtClean="0">
                <a:solidFill>
                  <a:srgbClr val="00B050"/>
                </a:solidFill>
              </a:rPr>
              <a:t>verschijnsel</a:t>
            </a:r>
            <a:endParaRPr lang="en-US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 smtClean="0"/>
              <a:t>De </a:t>
            </a:r>
            <a:r>
              <a:rPr lang="en-US" dirty="0" err="1" smtClean="0"/>
              <a:t>laatste</a:t>
            </a:r>
            <a:r>
              <a:rPr lang="en-US" dirty="0" smtClean="0"/>
              <a:t> </a:t>
            </a:r>
            <a:r>
              <a:rPr lang="en-US" dirty="0" err="1" smtClean="0"/>
              <a:t>tijd</a:t>
            </a:r>
            <a:r>
              <a:rPr lang="en-US" dirty="0" smtClean="0"/>
              <a:t> </a:t>
            </a:r>
            <a:r>
              <a:rPr lang="en-US" dirty="0" err="1" smtClean="0"/>
              <a:t>wordt</a:t>
            </a:r>
            <a:r>
              <a:rPr lang="en-US" dirty="0" smtClean="0"/>
              <a:t> </a:t>
            </a:r>
            <a:r>
              <a:rPr lang="en-US" dirty="0" err="1" smtClean="0"/>
              <a:t>er</a:t>
            </a:r>
            <a:r>
              <a:rPr lang="en-US" dirty="0" smtClean="0"/>
              <a:t> steeds harder </a:t>
            </a:r>
            <a:r>
              <a:rPr lang="en-US" dirty="0" err="1" smtClean="0"/>
              <a:t>geracet</a:t>
            </a:r>
            <a:r>
              <a:rPr lang="en-US" dirty="0" smtClean="0"/>
              <a:t> op Aruba, </a:t>
            </a:r>
            <a:r>
              <a:rPr lang="en-US" dirty="0" err="1" smtClean="0"/>
              <a:t>dat</a:t>
            </a:r>
            <a:r>
              <a:rPr lang="en-US" dirty="0" smtClean="0"/>
              <a:t> is </a:t>
            </a:r>
            <a:r>
              <a:rPr lang="en-US" dirty="0" err="1" smtClean="0"/>
              <a:t>gevaarlijk</a:t>
            </a:r>
            <a:r>
              <a:rPr lang="en-US" dirty="0" smtClean="0"/>
              <a:t>. Recent </a:t>
            </a:r>
            <a:r>
              <a:rPr lang="en-US" dirty="0" err="1" smtClean="0"/>
              <a:t>onderzoek</a:t>
            </a:r>
            <a:r>
              <a:rPr lang="en-US" dirty="0" smtClean="0"/>
              <a:t> </a:t>
            </a:r>
            <a:r>
              <a:rPr lang="en-US" dirty="0" err="1" smtClean="0"/>
              <a:t>laat</a:t>
            </a:r>
            <a:r>
              <a:rPr lang="en-US" dirty="0" smtClean="0"/>
              <a:t> </a:t>
            </a:r>
            <a:r>
              <a:rPr lang="en-US" dirty="0" err="1" smtClean="0"/>
              <a:t>zien</a:t>
            </a:r>
            <a:r>
              <a:rPr lang="en-US" dirty="0" smtClean="0"/>
              <a:t> </a:t>
            </a:r>
            <a:r>
              <a:rPr lang="en-US" dirty="0" err="1" smtClean="0"/>
              <a:t>waarom</a:t>
            </a:r>
            <a:r>
              <a:rPr lang="en-US" dirty="0" smtClean="0"/>
              <a:t> </a:t>
            </a:r>
            <a:r>
              <a:rPr lang="en-US" dirty="0" err="1" smtClean="0"/>
              <a:t>mensen</a:t>
            </a:r>
            <a:r>
              <a:rPr lang="en-US" dirty="0" smtClean="0"/>
              <a:t> steeds harder </a:t>
            </a:r>
            <a:r>
              <a:rPr lang="en-US" dirty="0" err="1" smtClean="0"/>
              <a:t>rijden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</a:rPr>
              <a:t>Kern: </a:t>
            </a:r>
            <a:r>
              <a:rPr lang="en-US" dirty="0" err="1" smtClean="0">
                <a:solidFill>
                  <a:srgbClr val="00B050"/>
                </a:solidFill>
              </a:rPr>
              <a:t>aspecten</a:t>
            </a:r>
            <a:r>
              <a:rPr lang="en-US" dirty="0" smtClean="0">
                <a:solidFill>
                  <a:srgbClr val="00B050"/>
                </a:solidFill>
              </a:rPr>
              <a:t> die het </a:t>
            </a:r>
            <a:r>
              <a:rPr lang="en-US" dirty="0" err="1" smtClean="0">
                <a:solidFill>
                  <a:srgbClr val="00B050"/>
                </a:solidFill>
              </a:rPr>
              <a:t>verschijnsel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verklaren</a:t>
            </a:r>
            <a:endParaRPr lang="en-US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Vooral</a:t>
            </a:r>
            <a:r>
              <a:rPr lang="en-US" dirty="0" smtClean="0"/>
              <a:t> </a:t>
            </a:r>
            <a:r>
              <a:rPr lang="en-US" dirty="0" err="1" smtClean="0"/>
              <a:t>jongeren</a:t>
            </a:r>
            <a:r>
              <a:rPr lang="en-US" dirty="0" smtClean="0"/>
              <a:t> </a:t>
            </a:r>
            <a:r>
              <a:rPr lang="en-US" dirty="0" err="1" smtClean="0"/>
              <a:t>rijden</a:t>
            </a:r>
            <a:r>
              <a:rPr lang="en-US" dirty="0" smtClean="0"/>
              <a:t> hard…. </a:t>
            </a:r>
            <a:r>
              <a:rPr lang="en-US" dirty="0" err="1" smtClean="0"/>
              <a:t>Blablablabla</a:t>
            </a:r>
            <a:r>
              <a:rPr lang="en-US" dirty="0" smtClean="0"/>
              <a:t>…</a:t>
            </a:r>
          </a:p>
          <a:p>
            <a:pPr marL="0" indent="0"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Moderne</a:t>
            </a:r>
            <a:r>
              <a:rPr lang="en-US" dirty="0" smtClean="0"/>
              <a:t> </a:t>
            </a:r>
            <a:r>
              <a:rPr lang="en-US" dirty="0" err="1" smtClean="0"/>
              <a:t>wagen</a:t>
            </a:r>
            <a:r>
              <a:rPr lang="en-US" dirty="0" smtClean="0"/>
              <a:t> </a:t>
            </a:r>
            <a:r>
              <a:rPr lang="en-US" dirty="0" err="1" smtClean="0"/>
              <a:t>liggen</a:t>
            </a:r>
            <a:r>
              <a:rPr lang="en-US" dirty="0" smtClean="0"/>
              <a:t> </a:t>
            </a:r>
            <a:r>
              <a:rPr lang="en-US" dirty="0" err="1" smtClean="0"/>
              <a:t>stabieler</a:t>
            </a:r>
            <a:r>
              <a:rPr lang="en-US" dirty="0" smtClean="0"/>
              <a:t> op de </a:t>
            </a:r>
            <a:r>
              <a:rPr lang="en-US" dirty="0" err="1" smtClean="0"/>
              <a:t>weg</a:t>
            </a:r>
            <a:r>
              <a:rPr lang="en-US" dirty="0" smtClean="0"/>
              <a:t>… </a:t>
            </a:r>
            <a:r>
              <a:rPr lang="en-US" dirty="0" err="1" smtClean="0"/>
              <a:t>Blablabla</a:t>
            </a:r>
            <a:r>
              <a:rPr lang="en-US" dirty="0" smtClean="0"/>
              <a:t>…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err="1" smtClean="0"/>
              <a:t>Wegen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 op </a:t>
            </a:r>
            <a:r>
              <a:rPr lang="en-US" dirty="0" err="1" smtClean="0"/>
              <a:t>zo’n</a:t>
            </a:r>
            <a:r>
              <a:rPr lang="en-US" dirty="0" smtClean="0"/>
              <a:t> </a:t>
            </a:r>
            <a:r>
              <a:rPr lang="en-US" dirty="0" err="1" smtClean="0"/>
              <a:t>manier</a:t>
            </a:r>
            <a:r>
              <a:rPr lang="en-US" dirty="0" smtClean="0"/>
              <a:t> </a:t>
            </a:r>
            <a:r>
              <a:rPr lang="en-US" dirty="0" err="1" smtClean="0"/>
              <a:t>aangelegd</a:t>
            </a:r>
            <a:r>
              <a:rPr lang="en-US" dirty="0" smtClean="0"/>
              <a:t> </a:t>
            </a:r>
            <a:r>
              <a:rPr lang="en-US" dirty="0" err="1" smtClean="0"/>
              <a:t>dat</a:t>
            </a:r>
            <a:r>
              <a:rPr lang="en-US" dirty="0" smtClean="0"/>
              <a:t> … </a:t>
            </a:r>
            <a:r>
              <a:rPr lang="en-US" dirty="0" err="1" smtClean="0"/>
              <a:t>blablala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</a:rPr>
              <a:t>Slot: </a:t>
            </a:r>
            <a:r>
              <a:rPr lang="en-US" dirty="0" err="1" smtClean="0">
                <a:solidFill>
                  <a:srgbClr val="00B050"/>
                </a:solidFill>
              </a:rPr>
              <a:t>samenvatting</a:t>
            </a:r>
            <a:endParaRPr lang="en-US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 </a:t>
            </a:r>
            <a:r>
              <a:rPr lang="en-US" dirty="0" err="1" smtClean="0"/>
              <a:t>meerdere</a:t>
            </a:r>
            <a:r>
              <a:rPr lang="en-US" dirty="0" smtClean="0"/>
              <a:t> </a:t>
            </a:r>
            <a:r>
              <a:rPr lang="en-US" dirty="0" err="1" smtClean="0"/>
              <a:t>zaken</a:t>
            </a:r>
            <a:r>
              <a:rPr lang="en-US" dirty="0" smtClean="0"/>
              <a:t> die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rol</a:t>
            </a:r>
            <a:r>
              <a:rPr lang="en-US" dirty="0" smtClean="0"/>
              <a:t> </a:t>
            </a:r>
            <a:r>
              <a:rPr lang="en-US" dirty="0" err="1" smtClean="0"/>
              <a:t>spelen</a:t>
            </a:r>
            <a:r>
              <a:rPr lang="en-US" dirty="0" smtClean="0"/>
              <a:t> </a:t>
            </a:r>
            <a:r>
              <a:rPr lang="en-US" dirty="0" err="1" smtClean="0"/>
              <a:t>bij</a:t>
            </a:r>
            <a:r>
              <a:rPr lang="en-US" dirty="0" smtClean="0"/>
              <a:t> hard </a:t>
            </a:r>
            <a:r>
              <a:rPr lang="en-US" dirty="0" err="1" smtClean="0"/>
              <a:t>rijden</a:t>
            </a:r>
            <a:r>
              <a:rPr lang="en-US" dirty="0" smtClean="0"/>
              <a:t> op de </a:t>
            </a:r>
            <a:r>
              <a:rPr lang="en-US" dirty="0" err="1" smtClean="0"/>
              <a:t>weg</a:t>
            </a:r>
            <a:r>
              <a:rPr lang="en-US" dirty="0" smtClean="0"/>
              <a:t> ….. </a:t>
            </a:r>
            <a:r>
              <a:rPr lang="en-US" dirty="0" err="1" smtClean="0"/>
              <a:t>blablabla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3037944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schrijversdoel</a:t>
            </a:r>
            <a:r>
              <a:rPr lang="en-US" dirty="0" smtClean="0"/>
              <a:t>: </a:t>
            </a:r>
            <a:r>
              <a:rPr lang="en-US" b="1" dirty="0" err="1" smtClean="0"/>
              <a:t>informeren</a:t>
            </a:r>
            <a:endParaRPr lang="en-US" b="1" dirty="0" smtClean="0"/>
          </a:p>
          <a:p>
            <a:r>
              <a:rPr lang="en-US" dirty="0" smtClean="0"/>
              <a:t>De </a:t>
            </a:r>
            <a:r>
              <a:rPr lang="en-US" dirty="0" err="1" smtClean="0"/>
              <a:t>lezer</a:t>
            </a:r>
            <a:r>
              <a:rPr lang="en-US" dirty="0" smtClean="0"/>
              <a:t> </a:t>
            </a:r>
            <a:r>
              <a:rPr lang="en-US" dirty="0" err="1" smtClean="0"/>
              <a:t>voorlichten</a:t>
            </a:r>
            <a:r>
              <a:rPr lang="en-US" dirty="0" smtClean="0"/>
              <a:t> over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bepaald</a:t>
            </a:r>
            <a:r>
              <a:rPr lang="en-US" dirty="0" smtClean="0"/>
              <a:t> </a:t>
            </a:r>
            <a:r>
              <a:rPr lang="en-US" dirty="0" err="1" smtClean="0"/>
              <a:t>onderwerp</a:t>
            </a:r>
            <a:r>
              <a:rPr lang="en-US" dirty="0" smtClean="0"/>
              <a:t>. </a:t>
            </a:r>
            <a:r>
              <a:rPr lang="en-US" dirty="0" err="1" smtClean="0"/>
              <a:t>Uitleggen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Lezersdoel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Informatie</a:t>
            </a:r>
            <a:r>
              <a:rPr lang="en-US" dirty="0" smtClean="0"/>
              <a:t> </a:t>
            </a:r>
            <a:r>
              <a:rPr lang="en-US" dirty="0" err="1" smtClean="0"/>
              <a:t>halen</a:t>
            </a:r>
            <a:r>
              <a:rPr lang="en-US" dirty="0" smtClean="0"/>
              <a:t> </a:t>
            </a:r>
            <a:r>
              <a:rPr lang="en-US" dirty="0" err="1" smtClean="0"/>
              <a:t>uit</a:t>
            </a:r>
            <a:r>
              <a:rPr lang="en-US" dirty="0" smtClean="0"/>
              <a:t> de </a:t>
            </a:r>
            <a:r>
              <a:rPr lang="en-US" dirty="0" err="1" smtClean="0"/>
              <a:t>tekst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209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47725"/>
          </a:xfrm>
        </p:spPr>
        <p:txBody>
          <a:bodyPr/>
          <a:lstStyle/>
          <a:p>
            <a:r>
              <a:rPr lang="en-US" dirty="0" smtClean="0"/>
              <a:t>De </a:t>
            </a:r>
            <a:r>
              <a:rPr lang="en-US" dirty="0" err="1" smtClean="0"/>
              <a:t>opbouw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tekst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57324"/>
            <a:ext cx="8596668" cy="51720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Om </a:t>
            </a:r>
            <a:r>
              <a:rPr lang="en-US" dirty="0" err="1" smtClean="0"/>
              <a:t>ervoor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zorgen</a:t>
            </a:r>
            <a:r>
              <a:rPr lang="en-US" dirty="0" smtClean="0"/>
              <a:t> </a:t>
            </a:r>
            <a:r>
              <a:rPr lang="en-US" dirty="0" err="1" smtClean="0"/>
              <a:t>dat</a:t>
            </a:r>
            <a:r>
              <a:rPr lang="en-US" dirty="0" smtClean="0"/>
              <a:t> de </a:t>
            </a:r>
            <a:r>
              <a:rPr lang="en-US" dirty="0" err="1" smtClean="0"/>
              <a:t>tekst</a:t>
            </a:r>
            <a:r>
              <a:rPr lang="en-US" dirty="0"/>
              <a:t> </a:t>
            </a:r>
            <a:r>
              <a:rPr lang="en-US" dirty="0" err="1" smtClean="0"/>
              <a:t>snel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goed</a:t>
            </a:r>
            <a:r>
              <a:rPr lang="en-US" dirty="0" smtClean="0"/>
              <a:t> </a:t>
            </a:r>
            <a:r>
              <a:rPr lang="en-US" dirty="0" err="1" smtClean="0"/>
              <a:t>begrepen</a:t>
            </a:r>
            <a:r>
              <a:rPr lang="en-US" dirty="0" smtClean="0"/>
              <a:t> </a:t>
            </a:r>
            <a:r>
              <a:rPr lang="en-US" dirty="0" err="1" smtClean="0"/>
              <a:t>wordt</a:t>
            </a:r>
            <a:r>
              <a:rPr lang="en-US" dirty="0" smtClean="0"/>
              <a:t>, </a:t>
            </a:r>
            <a:r>
              <a:rPr lang="en-US" dirty="0" err="1" smtClean="0"/>
              <a:t>kiest</a:t>
            </a:r>
            <a:r>
              <a:rPr lang="en-US" dirty="0" smtClean="0"/>
              <a:t> de </a:t>
            </a:r>
            <a:r>
              <a:rPr lang="en-US" dirty="0" err="1" smtClean="0"/>
              <a:t>schrijver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duidelijke</a:t>
            </a:r>
            <a:r>
              <a:rPr lang="en-US" dirty="0" smtClean="0"/>
              <a:t> </a:t>
            </a:r>
            <a:r>
              <a:rPr lang="en-US" dirty="0" err="1" smtClean="0"/>
              <a:t>structuur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De </a:t>
            </a:r>
            <a:r>
              <a:rPr lang="en-US" dirty="0" err="1" smtClean="0"/>
              <a:t>schrijver</a:t>
            </a:r>
            <a:r>
              <a:rPr lang="en-US" dirty="0" smtClean="0"/>
              <a:t> </a:t>
            </a:r>
            <a:r>
              <a:rPr lang="en-US" dirty="0" err="1" smtClean="0"/>
              <a:t>verhoogt</a:t>
            </a:r>
            <a:r>
              <a:rPr lang="en-US" dirty="0" smtClean="0"/>
              <a:t> </a:t>
            </a:r>
            <a:r>
              <a:rPr lang="en-US" dirty="0" err="1" smtClean="0"/>
              <a:t>hiermee</a:t>
            </a:r>
            <a:r>
              <a:rPr lang="en-US" dirty="0" smtClean="0"/>
              <a:t> de </a:t>
            </a:r>
            <a:r>
              <a:rPr lang="en-US" dirty="0" err="1" smtClean="0"/>
              <a:t>samenhang</a:t>
            </a:r>
            <a:r>
              <a:rPr lang="en-US" dirty="0" smtClean="0"/>
              <a:t> in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tekst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ander</a:t>
            </a:r>
            <a:r>
              <a:rPr lang="en-US" dirty="0" smtClean="0"/>
              <a:t> </a:t>
            </a:r>
            <a:r>
              <a:rPr lang="en-US" dirty="0" err="1" smtClean="0"/>
              <a:t>woord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structuur</a:t>
            </a:r>
            <a:r>
              <a:rPr lang="en-US" dirty="0" smtClean="0"/>
              <a:t> is: </a:t>
            </a:r>
            <a:r>
              <a:rPr lang="en-US" dirty="0" err="1" smtClean="0"/>
              <a:t>opbouw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Voorbeelden</a:t>
            </a:r>
            <a:r>
              <a:rPr lang="en-US" dirty="0" smtClean="0"/>
              <a:t> van </a:t>
            </a:r>
            <a:r>
              <a:rPr lang="en-US" dirty="0" err="1" smtClean="0"/>
              <a:t>tekststructuren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Voor</a:t>
            </a:r>
            <a:r>
              <a:rPr lang="en-US" dirty="0" smtClean="0"/>
              <a:t>-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nadelenstructuur</a:t>
            </a:r>
            <a:endParaRPr lang="en-US" dirty="0" smtClean="0"/>
          </a:p>
          <a:p>
            <a:r>
              <a:rPr lang="en-US" dirty="0" err="1" smtClean="0"/>
              <a:t>Argumentatiestructuur</a:t>
            </a:r>
            <a:r>
              <a:rPr lang="en-US" dirty="0" smtClean="0"/>
              <a:t> of </a:t>
            </a:r>
            <a:r>
              <a:rPr lang="en-US" dirty="0" err="1" smtClean="0"/>
              <a:t>bewering</a:t>
            </a:r>
            <a:r>
              <a:rPr lang="en-US" dirty="0" smtClean="0"/>
              <a:t>/</a:t>
            </a:r>
            <a:r>
              <a:rPr lang="en-US" dirty="0" err="1" smtClean="0"/>
              <a:t>argumentstructuur</a:t>
            </a:r>
            <a:endParaRPr lang="en-US" dirty="0" smtClean="0"/>
          </a:p>
          <a:p>
            <a:r>
              <a:rPr lang="en-US" dirty="0" err="1" smtClean="0"/>
              <a:t>Aspectenstructuur</a:t>
            </a:r>
            <a:r>
              <a:rPr lang="en-US" dirty="0" smtClean="0"/>
              <a:t> of </a:t>
            </a:r>
            <a:r>
              <a:rPr lang="en-US" dirty="0" err="1" smtClean="0"/>
              <a:t>verschijnsel</a:t>
            </a:r>
            <a:r>
              <a:rPr lang="en-US" dirty="0" smtClean="0"/>
              <a:t>/</a:t>
            </a:r>
            <a:r>
              <a:rPr lang="en-US" dirty="0" err="1" smtClean="0"/>
              <a:t>aspectenstructuur</a:t>
            </a:r>
            <a:endParaRPr lang="en-US" dirty="0" smtClean="0"/>
          </a:p>
          <a:p>
            <a:r>
              <a:rPr lang="en-US" dirty="0" err="1" smtClean="0"/>
              <a:t>Probleem</a:t>
            </a:r>
            <a:r>
              <a:rPr lang="en-US" dirty="0" smtClean="0"/>
              <a:t>/</a:t>
            </a:r>
            <a:r>
              <a:rPr lang="en-US" dirty="0" err="1" smtClean="0"/>
              <a:t>oplossingstructuur</a:t>
            </a:r>
            <a:endParaRPr lang="en-US" dirty="0" smtClean="0"/>
          </a:p>
          <a:p>
            <a:r>
              <a:rPr lang="en-US" dirty="0" err="1" smtClean="0"/>
              <a:t>Verklaringsstructuur</a:t>
            </a:r>
            <a:r>
              <a:rPr lang="en-US" dirty="0" smtClean="0"/>
              <a:t> of </a:t>
            </a:r>
            <a:r>
              <a:rPr lang="en-US" dirty="0" err="1" smtClean="0"/>
              <a:t>verschijnsel</a:t>
            </a:r>
            <a:r>
              <a:rPr lang="en-US" dirty="0" smtClean="0"/>
              <a:t>/</a:t>
            </a:r>
            <a:r>
              <a:rPr lang="en-US" dirty="0" err="1" smtClean="0"/>
              <a:t>verklaringstructuur</a:t>
            </a:r>
            <a:endParaRPr lang="en-US" dirty="0" smtClean="0"/>
          </a:p>
          <a:p>
            <a:r>
              <a:rPr lang="en-US" dirty="0" err="1" smtClean="0"/>
              <a:t>Verleden</a:t>
            </a:r>
            <a:r>
              <a:rPr lang="en-US" dirty="0" smtClean="0"/>
              <a:t>/</a:t>
            </a:r>
            <a:r>
              <a:rPr lang="en-US" dirty="0" err="1" smtClean="0"/>
              <a:t>hedenstructuur</a:t>
            </a:r>
            <a:endParaRPr lang="en-US" dirty="0" smtClean="0"/>
          </a:p>
          <a:p>
            <a:r>
              <a:rPr lang="en-US" dirty="0" err="1" smtClean="0"/>
              <a:t>Verleden</a:t>
            </a:r>
            <a:r>
              <a:rPr lang="en-US" dirty="0" smtClean="0"/>
              <a:t>/</a:t>
            </a:r>
            <a:r>
              <a:rPr lang="en-US" dirty="0" err="1" smtClean="0"/>
              <a:t>heden</a:t>
            </a:r>
            <a:r>
              <a:rPr lang="en-US" dirty="0" smtClean="0"/>
              <a:t>/</a:t>
            </a:r>
            <a:r>
              <a:rPr lang="en-US" dirty="0" err="1" smtClean="0"/>
              <a:t>toekomststructuur</a:t>
            </a:r>
            <a:endParaRPr lang="en-US" dirty="0" smtClean="0"/>
          </a:p>
          <a:p>
            <a:r>
              <a:rPr lang="en-US" dirty="0" err="1" smtClean="0"/>
              <a:t>Vraag</a:t>
            </a:r>
            <a:r>
              <a:rPr lang="en-US" dirty="0" smtClean="0"/>
              <a:t>/</a:t>
            </a:r>
            <a:r>
              <a:rPr lang="en-US" dirty="0" err="1" smtClean="0"/>
              <a:t>antwoordstructuur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44807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90575"/>
          </a:xfrm>
        </p:spPr>
        <p:txBody>
          <a:bodyPr>
            <a:normAutofit/>
          </a:bodyPr>
          <a:lstStyle/>
          <a:p>
            <a:r>
              <a:rPr lang="en-US" dirty="0" smtClean="0"/>
              <a:t>De </a:t>
            </a:r>
            <a:r>
              <a:rPr lang="en-US" dirty="0" err="1" smtClean="0"/>
              <a:t>voor</a:t>
            </a:r>
            <a:r>
              <a:rPr lang="en-US" dirty="0" smtClean="0"/>
              <a:t>-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nadelenstructuur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00188"/>
            <a:ext cx="8596668" cy="49577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 smtClean="0"/>
              <a:t>Tekstsoort</a:t>
            </a:r>
            <a:r>
              <a:rPr lang="en-US" b="1" dirty="0" smtClean="0"/>
              <a:t> met </a:t>
            </a:r>
            <a:r>
              <a:rPr lang="en-US" b="1" dirty="0" err="1" smtClean="0"/>
              <a:t>deze</a:t>
            </a:r>
            <a:r>
              <a:rPr lang="en-US" b="1" dirty="0" smtClean="0"/>
              <a:t> </a:t>
            </a:r>
            <a:r>
              <a:rPr lang="en-US" b="1" dirty="0" err="1" smtClean="0"/>
              <a:t>structuur</a:t>
            </a:r>
            <a:r>
              <a:rPr lang="en-US" dirty="0" smtClean="0"/>
              <a:t>:		</a:t>
            </a:r>
          </a:p>
          <a:p>
            <a:r>
              <a:rPr lang="en-US" dirty="0" err="1" smtClean="0"/>
              <a:t>uiteenzetting</a:t>
            </a:r>
            <a:r>
              <a:rPr lang="en-US" dirty="0" smtClean="0"/>
              <a:t>, </a:t>
            </a:r>
            <a:r>
              <a:rPr lang="en-US" dirty="0" err="1" smtClean="0"/>
              <a:t>betoog</a:t>
            </a:r>
            <a:r>
              <a:rPr lang="en-US" dirty="0" smtClean="0"/>
              <a:t>, </a:t>
            </a:r>
            <a:r>
              <a:rPr lang="en-US" dirty="0" err="1" smtClean="0"/>
              <a:t>beschouwing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err="1" smtClean="0"/>
              <a:t>Hoofdvraag</a:t>
            </a:r>
            <a:r>
              <a:rPr lang="en-US" b="1" dirty="0" smtClean="0"/>
              <a:t> van de </a:t>
            </a:r>
            <a:r>
              <a:rPr lang="en-US" b="1" dirty="0" err="1" smtClean="0"/>
              <a:t>tekst</a:t>
            </a:r>
            <a:r>
              <a:rPr lang="en-US" b="1" dirty="0" smtClean="0"/>
              <a:t>:</a:t>
            </a:r>
            <a:r>
              <a:rPr lang="en-US" dirty="0" smtClean="0"/>
              <a:t>			</a:t>
            </a:r>
          </a:p>
          <a:p>
            <a:r>
              <a:rPr lang="en-US" dirty="0" smtClean="0"/>
              <a:t>Wat </a:t>
            </a:r>
            <a:r>
              <a:rPr lang="en-US" dirty="0" err="1" smtClean="0"/>
              <a:t>zijn</a:t>
            </a:r>
            <a:r>
              <a:rPr lang="en-US" dirty="0" smtClean="0"/>
              <a:t> de </a:t>
            </a:r>
            <a:r>
              <a:rPr lang="en-US" dirty="0" err="1" smtClean="0"/>
              <a:t>voordelen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wat </a:t>
            </a:r>
            <a:r>
              <a:rPr lang="en-US" dirty="0" err="1" smtClean="0"/>
              <a:t>zijn</a:t>
            </a:r>
            <a:r>
              <a:rPr lang="en-US" dirty="0" smtClean="0"/>
              <a:t> de </a:t>
            </a:r>
            <a:r>
              <a:rPr lang="en-US" dirty="0" err="1" smtClean="0"/>
              <a:t>nadelen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err="1" smtClean="0"/>
              <a:t>Structuur</a:t>
            </a:r>
            <a:r>
              <a:rPr lang="en-US" b="1" dirty="0" smtClean="0"/>
              <a:t>:</a:t>
            </a:r>
            <a:endParaRPr lang="en-US" b="1" dirty="0"/>
          </a:p>
          <a:p>
            <a:pPr marL="0" indent="0">
              <a:buNone/>
            </a:pPr>
            <a:r>
              <a:rPr lang="en-US" dirty="0" err="1" smtClean="0"/>
              <a:t>Inleiding</a:t>
            </a:r>
            <a:r>
              <a:rPr lang="en-US" dirty="0" smtClean="0"/>
              <a:t>:		</a:t>
            </a:r>
            <a:r>
              <a:rPr lang="en-US" dirty="0" err="1" smtClean="0"/>
              <a:t>verschijnsel</a:t>
            </a:r>
            <a:r>
              <a:rPr lang="en-US" dirty="0" smtClean="0"/>
              <a:t> met </a:t>
            </a:r>
            <a:r>
              <a:rPr lang="en-US" dirty="0" err="1" smtClean="0"/>
              <a:t>positieve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negatieve</a:t>
            </a:r>
            <a:r>
              <a:rPr lang="en-US" dirty="0" smtClean="0"/>
              <a:t> </a:t>
            </a:r>
            <a:r>
              <a:rPr lang="en-US" dirty="0" err="1" smtClean="0"/>
              <a:t>kanten</a:t>
            </a:r>
            <a:endParaRPr lang="en-US" dirty="0"/>
          </a:p>
          <a:p>
            <a:pPr marL="0" indent="0">
              <a:buNone/>
            </a:pPr>
            <a:r>
              <a:rPr lang="en-US" dirty="0" err="1" smtClean="0"/>
              <a:t>Middenstuk</a:t>
            </a:r>
            <a:r>
              <a:rPr lang="en-US" dirty="0" smtClean="0"/>
              <a:t>:		</a:t>
            </a:r>
            <a:r>
              <a:rPr lang="en-US" dirty="0" err="1" smtClean="0"/>
              <a:t>voor</a:t>
            </a:r>
            <a:r>
              <a:rPr lang="en-US" dirty="0" smtClean="0"/>
              <a:t>-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nadelen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Slot:			</a:t>
            </a:r>
            <a:r>
              <a:rPr lang="en-US" dirty="0" err="1" smtClean="0"/>
              <a:t>samenvatting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/of </a:t>
            </a:r>
            <a:r>
              <a:rPr lang="en-US" dirty="0" err="1" smtClean="0"/>
              <a:t>conclusie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6554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90575"/>
          </a:xfrm>
        </p:spPr>
        <p:txBody>
          <a:bodyPr>
            <a:normAutofit/>
          </a:bodyPr>
          <a:lstStyle/>
          <a:p>
            <a:r>
              <a:rPr lang="en-US" dirty="0" smtClean="0"/>
              <a:t>De </a:t>
            </a:r>
            <a:r>
              <a:rPr lang="en-US" dirty="0" err="1" smtClean="0"/>
              <a:t>probleemoplossingstructuur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00188"/>
            <a:ext cx="8596668" cy="49577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 smtClean="0"/>
              <a:t>Tekstsoort</a:t>
            </a:r>
            <a:r>
              <a:rPr lang="en-US" b="1" dirty="0" smtClean="0"/>
              <a:t> met </a:t>
            </a:r>
            <a:r>
              <a:rPr lang="en-US" b="1" dirty="0" err="1" smtClean="0"/>
              <a:t>deze</a:t>
            </a:r>
            <a:r>
              <a:rPr lang="en-US" b="1" dirty="0" smtClean="0"/>
              <a:t> </a:t>
            </a:r>
            <a:r>
              <a:rPr lang="en-US" b="1" dirty="0" err="1" smtClean="0"/>
              <a:t>structuur</a:t>
            </a:r>
            <a:r>
              <a:rPr lang="en-US" dirty="0" smtClean="0"/>
              <a:t>:		</a:t>
            </a:r>
          </a:p>
          <a:p>
            <a:r>
              <a:rPr lang="en-US" dirty="0" err="1" smtClean="0"/>
              <a:t>Uiteenzetting</a:t>
            </a:r>
            <a:r>
              <a:rPr lang="en-US" dirty="0" smtClean="0"/>
              <a:t>, </a:t>
            </a:r>
            <a:r>
              <a:rPr lang="en-US" dirty="0" err="1" smtClean="0"/>
              <a:t>betoog</a:t>
            </a:r>
            <a:r>
              <a:rPr lang="en-US" dirty="0" smtClean="0"/>
              <a:t>, </a:t>
            </a:r>
            <a:r>
              <a:rPr lang="en-US" dirty="0" err="1" smtClean="0"/>
              <a:t>beschouwing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err="1" smtClean="0"/>
              <a:t>Hoofdvraag</a:t>
            </a:r>
            <a:r>
              <a:rPr lang="en-US" b="1" dirty="0" smtClean="0"/>
              <a:t> van de </a:t>
            </a:r>
            <a:r>
              <a:rPr lang="en-US" b="1" dirty="0" err="1" smtClean="0"/>
              <a:t>tekst</a:t>
            </a:r>
            <a:r>
              <a:rPr lang="en-US" b="1" dirty="0" smtClean="0"/>
              <a:t>:</a:t>
            </a:r>
            <a:r>
              <a:rPr lang="en-US" dirty="0" smtClean="0"/>
              <a:t>			</a:t>
            </a:r>
          </a:p>
          <a:p>
            <a:r>
              <a:rPr lang="en-US" dirty="0" err="1" smtClean="0"/>
              <a:t>Welke</a:t>
            </a:r>
            <a:r>
              <a:rPr lang="en-US" dirty="0" smtClean="0"/>
              <a:t> </a:t>
            </a:r>
            <a:r>
              <a:rPr lang="en-US" dirty="0" err="1" smtClean="0"/>
              <a:t>oplossingen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 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dit</a:t>
            </a:r>
            <a:r>
              <a:rPr lang="en-US" dirty="0" smtClean="0"/>
              <a:t> </a:t>
            </a:r>
            <a:r>
              <a:rPr lang="en-US" dirty="0" err="1" smtClean="0"/>
              <a:t>probleem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err="1" smtClean="0"/>
              <a:t>Structuur</a:t>
            </a:r>
            <a:r>
              <a:rPr lang="en-US" b="1" dirty="0" smtClean="0"/>
              <a:t>:</a:t>
            </a:r>
            <a:endParaRPr lang="en-US" b="1" dirty="0"/>
          </a:p>
          <a:p>
            <a:pPr marL="0" indent="0">
              <a:buNone/>
            </a:pPr>
            <a:r>
              <a:rPr lang="en-US" dirty="0" err="1" smtClean="0"/>
              <a:t>Inleiding</a:t>
            </a:r>
            <a:r>
              <a:rPr lang="en-US" dirty="0" smtClean="0"/>
              <a:t>:		</a:t>
            </a:r>
            <a:r>
              <a:rPr lang="en-US" dirty="0" err="1" smtClean="0"/>
              <a:t>introductie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probleem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Middenstuk</a:t>
            </a:r>
            <a:r>
              <a:rPr lang="en-US" dirty="0" smtClean="0"/>
              <a:t>:		</a:t>
            </a:r>
            <a:r>
              <a:rPr lang="en-US" dirty="0" err="1" smtClean="0"/>
              <a:t>oplossingen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Slot:			</a:t>
            </a:r>
            <a:r>
              <a:rPr lang="en-US" dirty="0" err="1" smtClean="0"/>
              <a:t>afweging</a:t>
            </a:r>
            <a:r>
              <a:rPr lang="en-US" dirty="0" smtClean="0"/>
              <a:t> of </a:t>
            </a:r>
            <a:r>
              <a:rPr lang="en-US" dirty="0" err="1" smtClean="0"/>
              <a:t>aanbeveling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809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90575"/>
          </a:xfrm>
        </p:spPr>
        <p:txBody>
          <a:bodyPr>
            <a:normAutofit/>
          </a:bodyPr>
          <a:lstStyle/>
          <a:p>
            <a:r>
              <a:rPr lang="en-US" dirty="0" smtClean="0"/>
              <a:t>De </a:t>
            </a:r>
            <a:r>
              <a:rPr lang="en-US" dirty="0" err="1" smtClean="0"/>
              <a:t>verklaringsstructuur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00188"/>
            <a:ext cx="8596668" cy="49577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 smtClean="0"/>
              <a:t>Tekstsoort</a:t>
            </a:r>
            <a:r>
              <a:rPr lang="en-US" b="1" dirty="0" smtClean="0"/>
              <a:t> met </a:t>
            </a:r>
            <a:r>
              <a:rPr lang="en-US" b="1" dirty="0" err="1" smtClean="0"/>
              <a:t>deze</a:t>
            </a:r>
            <a:r>
              <a:rPr lang="en-US" b="1" dirty="0" smtClean="0"/>
              <a:t> </a:t>
            </a:r>
            <a:r>
              <a:rPr lang="en-US" b="1" dirty="0" err="1" smtClean="0"/>
              <a:t>structuur</a:t>
            </a:r>
            <a:r>
              <a:rPr lang="en-US" dirty="0" smtClean="0"/>
              <a:t>:		</a:t>
            </a:r>
          </a:p>
          <a:p>
            <a:r>
              <a:rPr lang="en-US" dirty="0" err="1" smtClean="0"/>
              <a:t>Uiteenzetting</a:t>
            </a:r>
            <a:r>
              <a:rPr lang="en-US" dirty="0" smtClean="0"/>
              <a:t>, </a:t>
            </a:r>
            <a:r>
              <a:rPr lang="en-US" dirty="0" err="1" smtClean="0"/>
              <a:t>betoog</a:t>
            </a:r>
            <a:r>
              <a:rPr lang="en-US" dirty="0" smtClean="0"/>
              <a:t>, </a:t>
            </a:r>
            <a:r>
              <a:rPr lang="en-US" dirty="0" err="1" smtClean="0"/>
              <a:t>beschouwing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err="1" smtClean="0"/>
              <a:t>Hoofdvraag</a:t>
            </a:r>
            <a:r>
              <a:rPr lang="en-US" b="1" dirty="0" smtClean="0"/>
              <a:t> van de </a:t>
            </a:r>
            <a:r>
              <a:rPr lang="en-US" b="1" dirty="0" err="1" smtClean="0"/>
              <a:t>tekst</a:t>
            </a:r>
            <a:r>
              <a:rPr lang="en-US" b="1" dirty="0" smtClean="0"/>
              <a:t>:</a:t>
            </a:r>
            <a:r>
              <a:rPr lang="en-US" dirty="0" smtClean="0"/>
              <a:t>			</a:t>
            </a:r>
          </a:p>
          <a:p>
            <a:r>
              <a:rPr lang="en-US" dirty="0" err="1" smtClean="0"/>
              <a:t>Welke</a:t>
            </a:r>
            <a:r>
              <a:rPr lang="en-US" dirty="0" smtClean="0"/>
              <a:t> </a:t>
            </a:r>
            <a:r>
              <a:rPr lang="en-US" dirty="0" err="1" smtClean="0"/>
              <a:t>verklaringen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 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dit</a:t>
            </a:r>
            <a:r>
              <a:rPr lang="en-US" dirty="0" smtClean="0"/>
              <a:t> </a:t>
            </a:r>
            <a:r>
              <a:rPr lang="en-US" dirty="0" err="1" smtClean="0"/>
              <a:t>verschijnsel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err="1" smtClean="0"/>
              <a:t>Structuur</a:t>
            </a:r>
            <a:r>
              <a:rPr lang="en-US" b="1" dirty="0" smtClean="0"/>
              <a:t>:</a:t>
            </a:r>
            <a:endParaRPr lang="en-US" b="1" dirty="0"/>
          </a:p>
          <a:p>
            <a:pPr marL="0" indent="0">
              <a:buNone/>
            </a:pPr>
            <a:r>
              <a:rPr lang="en-US" dirty="0" err="1" smtClean="0"/>
              <a:t>Inleiding</a:t>
            </a:r>
            <a:r>
              <a:rPr lang="en-US" dirty="0" smtClean="0"/>
              <a:t>:		</a:t>
            </a:r>
            <a:r>
              <a:rPr lang="en-US" dirty="0" err="1" smtClean="0"/>
              <a:t>beschrijving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verklaring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Middenstuk</a:t>
            </a:r>
            <a:r>
              <a:rPr lang="en-US" dirty="0" smtClean="0"/>
              <a:t>:		</a:t>
            </a:r>
            <a:r>
              <a:rPr lang="en-US" dirty="0" err="1" smtClean="0"/>
              <a:t>verklaringen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Slot:			</a:t>
            </a:r>
            <a:r>
              <a:rPr lang="en-US" dirty="0" err="1" smtClean="0"/>
              <a:t>samenvatting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/of </a:t>
            </a:r>
            <a:r>
              <a:rPr lang="en-US" dirty="0" err="1" smtClean="0"/>
              <a:t>aanbeveling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3208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11942</TotalTime>
  <Words>1310</Words>
  <Application>Microsoft Office PowerPoint</Application>
  <PresentationFormat>Widescreen</PresentationFormat>
  <Paragraphs>218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Trebuchet MS</vt:lpstr>
      <vt:lpstr>Wingdings 3</vt:lpstr>
      <vt:lpstr>Facet</vt:lpstr>
      <vt:lpstr>Leesvaardigheid 2</vt:lpstr>
      <vt:lpstr>Teksten: Betoog, beschouwing en uiteenzetting</vt:lpstr>
      <vt:lpstr>BETOOG</vt:lpstr>
      <vt:lpstr>Beschouwing</vt:lpstr>
      <vt:lpstr>Uiteenzetting</vt:lpstr>
      <vt:lpstr>De opbouw van een tekst</vt:lpstr>
      <vt:lpstr>De voor- en nadelenstructuur:</vt:lpstr>
      <vt:lpstr>De probleemoplossingstructuur:</vt:lpstr>
      <vt:lpstr>De verklaringsstructuur:</vt:lpstr>
      <vt:lpstr>De verleden/hedenstructuur:</vt:lpstr>
      <vt:lpstr>De verleden/heden/toekomststructuur:</vt:lpstr>
      <vt:lpstr>De vraag/antwoordstructuur:</vt:lpstr>
      <vt:lpstr>De aspectenstructuur of verschijnsel/aspectstructuur</vt:lpstr>
      <vt:lpstr>De argumentatiestructuur of bewering/argumentstructuur (betoog):</vt:lpstr>
      <vt:lpstr>PowerPoint Presentation</vt:lpstr>
      <vt:lpstr>Aan het werk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Leesvaardigheid</dc:title>
  <dc:creator>corei3</dc:creator>
  <cp:lastModifiedBy>corei3</cp:lastModifiedBy>
  <cp:revision>36</cp:revision>
  <dcterms:created xsi:type="dcterms:W3CDTF">2020-04-29T13:19:54Z</dcterms:created>
  <dcterms:modified xsi:type="dcterms:W3CDTF">2020-06-08T15:59:59Z</dcterms:modified>
</cp:coreProperties>
</file>